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Nuni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64261D6-3A96-4776-B7A6-615D0F19F937}">
  <a:tblStyle styleId="{764261D6-3A96-4776-B7A6-615D0F19F9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3" d="100"/>
          <a:sy n="103" d="100"/>
        </p:scale>
        <p:origin x="-162" y="-6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15196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4270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0537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6096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a:t>להסביר איך מדדנו את הגורם התלוי ואיך שינינו את הגורם הבלתי תלוי</a:t>
            </a:r>
            <a:endParaRPr/>
          </a:p>
        </p:txBody>
      </p:sp>
    </p:spTree>
    <p:extLst>
      <p:ext uri="{BB962C8B-B14F-4D97-AF65-F5344CB8AC3E}">
        <p14:creationId xmlns:p14="http://schemas.microsoft.com/office/powerpoint/2010/main" val="3733568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162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7789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4410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a:t>להסביר איך מדדנו את הגורם התלוי ואיך שינינו את הגורם הבלתי תלוי</a:t>
            </a:r>
            <a:endParaRPr/>
          </a:p>
        </p:txBody>
      </p:sp>
    </p:spTree>
    <p:extLst>
      <p:ext uri="{BB962C8B-B14F-4D97-AF65-F5344CB8AC3E}">
        <p14:creationId xmlns:p14="http://schemas.microsoft.com/office/powerpoint/2010/main" val="352919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69817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3320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9911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a:t>תופעת הגאוטרופיזם אינה ההשפעה היחידה על הצמח. חוקרים רבים סבורים שהגירוי של כח הכבידה נקלט בשורש הצמח באמצעות גרגירי עמילן המצויים באברונים מיוחדים בתאי הצמח - עמילופלסטיים, והם מצויים בכיפת השורש על פני הדופן התחתונה של התאים. כאשר משנים את תנוחת הצמח או הזרע, העמילופלסטים מסתדרים מחדש על פני הדפנות, שפונות כעת כלפי מטה, כלפי הקרקע. שינוי מיקום העמילופלסטים מפעיל שרשרת תגובות תוך תאיות, המשפיעות על המאזן ההורמונלי בתאים (האוקסין). השינויים ההורמונליים הם שגורמים לכיפוף של השורשון לכיוון כח הכבידה.</a:t>
            </a:r>
            <a:endParaRPr/>
          </a:p>
        </p:txBody>
      </p:sp>
    </p:spTree>
    <p:extLst>
      <p:ext uri="{BB962C8B-B14F-4D97-AF65-F5344CB8AC3E}">
        <p14:creationId xmlns:p14="http://schemas.microsoft.com/office/powerpoint/2010/main" val="284124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385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3691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8770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092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a:t>להסביר איך מדדנו את הגורם התלוי ואיך שינינו את הגורם הבלתי תלוי</a:t>
            </a:r>
            <a:endParaRPr/>
          </a:p>
        </p:txBody>
      </p:sp>
    </p:spTree>
    <p:extLst>
      <p:ext uri="{BB962C8B-B14F-4D97-AF65-F5344CB8AC3E}">
        <p14:creationId xmlns:p14="http://schemas.microsoft.com/office/powerpoint/2010/main" val="407588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1506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lt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hyperlink" Target="http://www.youtube.com/watch?v=PxSkuyjZ3MM"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39850" y="1348300"/>
            <a:ext cx="8214600" cy="1537200"/>
          </a:xfrm>
          <a:prstGeom prst="rect">
            <a:avLst/>
          </a:prstGeom>
        </p:spPr>
        <p:txBody>
          <a:bodyPr spcFirstLastPara="1" wrap="square" lIns="91425" tIns="91425" rIns="91425" bIns="91425" anchor="ctr" anchorCtr="0">
            <a:noAutofit/>
          </a:bodyPr>
          <a:lstStyle/>
          <a:p>
            <a:pPr marL="0" lvl="0" indent="0" rtl="1">
              <a:lnSpc>
                <a:spcPct val="115000"/>
              </a:lnSpc>
              <a:spcBef>
                <a:spcPts val="0"/>
              </a:spcBef>
              <a:spcAft>
                <a:spcPts val="0"/>
              </a:spcAft>
              <a:buClr>
                <a:schemeClr val="dk1"/>
              </a:buClr>
              <a:buSzPts val="1100"/>
              <a:buFont typeface="Arial"/>
              <a:buNone/>
            </a:pPr>
            <a:r>
              <a:rPr lang="en" sz="3600">
                <a:latin typeface="Comfortaa"/>
                <a:ea typeface="Comfortaa"/>
                <a:cs typeface="Comfortaa"/>
                <a:sym typeface="Comfortaa"/>
              </a:rPr>
              <a:t>השפעת שיפוע מצע הגדילה על קצב גדילת ניצרון ושורשון הנבט וכיוון גדילתם</a:t>
            </a:r>
            <a:endParaRPr>
              <a:latin typeface="Comfortaa"/>
              <a:ea typeface="Comfortaa"/>
              <a:cs typeface="Comfortaa"/>
              <a:sym typeface="Comfortaa"/>
            </a:endParaRPr>
          </a:p>
        </p:txBody>
      </p:sp>
      <p:sp>
        <p:nvSpPr>
          <p:cNvPr id="129" name="Shape 129"/>
          <p:cNvSpPr txBox="1">
            <a:spLocks noGrp="1"/>
          </p:cNvSpPr>
          <p:nvPr>
            <p:ph type="subTitle" idx="1"/>
          </p:nvPr>
        </p:nvSpPr>
        <p:spPr>
          <a:xfrm>
            <a:off x="2919850" y="3965480"/>
            <a:ext cx="3054600" cy="7014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sz="3000">
                <a:latin typeface="Arial"/>
                <a:ea typeface="Arial"/>
                <a:cs typeface="Arial"/>
                <a:sym typeface="Arial"/>
              </a:rPr>
              <a:t>ביוחקר בביולוגיה:</a:t>
            </a:r>
            <a:endParaRPr sz="3000">
              <a:latin typeface="Arial"/>
              <a:ea typeface="Arial"/>
              <a:cs typeface="Arial"/>
              <a:sym typeface="Arial"/>
            </a:endParaRPr>
          </a:p>
        </p:txBody>
      </p:sp>
      <p:pic>
        <p:nvPicPr>
          <p:cNvPr id="130" name="Shape 130" descr="השפעת שיפוע מצע הגדילה על קצב גדילת ניצרון ושורשון הנבט וכיוון גדילתם"/>
          <p:cNvPicPr preferRelativeResize="0"/>
          <p:nvPr/>
        </p:nvPicPr>
        <p:blipFill>
          <a:blip r:embed="rId3">
            <a:alphaModFix/>
          </a:blip>
          <a:stretch>
            <a:fillRect/>
          </a:stretch>
        </p:blipFill>
        <p:spPr>
          <a:xfrm>
            <a:off x="1933" y="1"/>
            <a:ext cx="9140134" cy="5143497"/>
          </a:xfrm>
          <a:prstGeom prst="rect">
            <a:avLst/>
          </a:prstGeom>
          <a:noFill/>
          <a:ln>
            <a:noFill/>
          </a:ln>
        </p:spPr>
      </p:pic>
      <p:sp>
        <p:nvSpPr>
          <p:cNvPr id="131" name="Shape 131"/>
          <p:cNvSpPr txBox="1"/>
          <p:nvPr/>
        </p:nvSpPr>
        <p:spPr>
          <a:xfrm>
            <a:off x="1111100" y="1451250"/>
            <a:ext cx="7203300" cy="23688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0"/>
              </a:spcAft>
              <a:buNone/>
            </a:pPr>
            <a:r>
              <a:rPr lang="en" sz="2400">
                <a:solidFill>
                  <a:srgbClr val="FFFFFF"/>
                </a:solidFill>
              </a:rPr>
              <a:t>ביוחקר בביולוגיה:</a:t>
            </a:r>
            <a:endParaRPr sz="2400">
              <a:solidFill>
                <a:srgbClr val="FFFFFF"/>
              </a:solidFill>
            </a:endParaRPr>
          </a:p>
          <a:p>
            <a:pPr marL="0" lvl="0" indent="0" algn="ctr" rtl="1">
              <a:lnSpc>
                <a:spcPct val="115000"/>
              </a:lnSpc>
              <a:spcBef>
                <a:spcPts val="0"/>
              </a:spcBef>
              <a:spcAft>
                <a:spcPts val="0"/>
              </a:spcAft>
              <a:buNone/>
            </a:pPr>
            <a:r>
              <a:rPr lang="en" sz="3600" b="1">
                <a:solidFill>
                  <a:srgbClr val="FFFFFF"/>
                </a:solidFill>
              </a:rPr>
              <a:t>השפעת שיפוע מצע הגדילה על קצב גדילת ניצרון ושורשון הנבט וכיוון גדילתם</a:t>
            </a:r>
            <a:endParaRPr sz="3600" b="1">
              <a:solidFill>
                <a:srgbClr val="FFFFFF"/>
              </a:solidFill>
            </a:endParaRPr>
          </a:p>
          <a:p>
            <a:pPr marL="0" lvl="0" indent="0" rtl="0">
              <a:spcBef>
                <a:spcPts val="0"/>
              </a:spcBef>
              <a:spcAft>
                <a:spcPts val="0"/>
              </a:spcAft>
              <a:buNone/>
            </a:pPr>
            <a:endParaRPr/>
          </a:p>
        </p:txBody>
      </p:sp>
      <p:sp>
        <p:nvSpPr>
          <p:cNvPr id="132" name="Shape 132"/>
          <p:cNvSpPr txBox="1"/>
          <p:nvPr/>
        </p:nvSpPr>
        <p:spPr>
          <a:xfrm>
            <a:off x="0" y="4666875"/>
            <a:ext cx="2833800" cy="47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מיקה פרומר ונעה תמיר</a:t>
            </a:r>
            <a:endParaRPr>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dirty="0"/>
              <a:t>תוצאות אורך הניצרון והשורשון בניסוי</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1360775" y="1248425"/>
            <a:ext cx="7553100" cy="293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0" name="Shape 250"/>
          <p:cNvSpPr txBox="1"/>
          <p:nvPr/>
        </p:nvSpPr>
        <p:spPr>
          <a:xfrm>
            <a:off x="1513175" y="1400825"/>
            <a:ext cx="7553100" cy="2933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graphicFrame>
        <p:nvGraphicFramePr>
          <p:cNvPr id="251" name="Shape 251"/>
          <p:cNvGraphicFramePr/>
          <p:nvPr/>
        </p:nvGraphicFramePr>
        <p:xfrm>
          <a:off x="14288" y="-17025"/>
          <a:ext cx="9115425" cy="5143260"/>
        </p:xfrm>
        <a:graphic>
          <a:graphicData uri="http://schemas.openxmlformats.org/drawingml/2006/table">
            <a:tbl>
              <a:tblPr>
                <a:noFill/>
                <a:tableStyleId>{764261D6-3A96-4776-B7A6-615D0F19F937}</a:tableStyleId>
              </a:tblPr>
              <a:tblGrid>
                <a:gridCol w="504825"/>
                <a:gridCol w="504825"/>
                <a:gridCol w="504825"/>
                <a:gridCol w="504825"/>
                <a:gridCol w="638175"/>
                <a:gridCol w="638175"/>
                <a:gridCol w="638175"/>
                <a:gridCol w="504825"/>
                <a:gridCol w="504825"/>
                <a:gridCol w="504825"/>
                <a:gridCol w="504825"/>
                <a:gridCol w="504825"/>
                <a:gridCol w="638175"/>
                <a:gridCol w="504825"/>
                <a:gridCol w="504825"/>
                <a:gridCol w="504825"/>
                <a:gridCol w="504825"/>
              </a:tblGrid>
              <a:tr h="219075">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8">
                  <a:txBody>
                    <a:bodyPr/>
                    <a:lstStyle/>
                    <a:p>
                      <a:pPr marL="0" lvl="0" indent="0" rtl="1">
                        <a:lnSpc>
                          <a:spcPct val="115000"/>
                        </a:lnSpc>
                        <a:spcBef>
                          <a:spcPts val="0"/>
                        </a:spcBef>
                        <a:spcAft>
                          <a:spcPts val="0"/>
                        </a:spcAft>
                        <a:buNone/>
                      </a:pPr>
                      <a:r>
                        <a:rPr lang="en"/>
                        <a:t>ניסוי 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gridSpan="8">
                  <a:txBody>
                    <a:bodyPr/>
                    <a:lstStyle/>
                    <a:p>
                      <a:pPr marL="0" lvl="0" indent="0" rtl="1">
                        <a:lnSpc>
                          <a:spcPct val="115000"/>
                        </a:lnSpc>
                        <a:spcBef>
                          <a:spcPts val="0"/>
                        </a:spcBef>
                        <a:spcAft>
                          <a:spcPts val="0"/>
                        </a:spcAft>
                        <a:buNone/>
                      </a:pPr>
                      <a:r>
                        <a:rPr lang="en"/>
                        <a:t>ניסוי 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r>
              <a:tr h="438150">
                <a:tc>
                  <a:txBody>
                    <a:bodyPr/>
                    <a:lstStyle/>
                    <a:p>
                      <a:pPr marL="0" lvl="0" indent="0" rtl="1">
                        <a:lnSpc>
                          <a:spcPct val="115000"/>
                        </a:lnSpc>
                        <a:spcBef>
                          <a:spcPts val="0"/>
                        </a:spcBef>
                        <a:spcAft>
                          <a:spcPts val="0"/>
                        </a:spcAft>
                        <a:buNone/>
                      </a:pPr>
                      <a:r>
                        <a:rPr lang="en"/>
                        <a:t>כיוון המבחנה</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מאש</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חיטה</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מאש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חיטה</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28600">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9075">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34.5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16.26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14.14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18.5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8.72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9075">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4.5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1.93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9075">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5.35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14.5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9.5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2.48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9075">
                <a:tc>
                  <a:txBody>
                    <a:bodyPr/>
                    <a:lstStyle/>
                    <a:p>
                      <a:pPr marL="0" lvl="0" indent="0" rtl="0">
                        <a:lnSpc>
                          <a:spcPct val="115000"/>
                        </a:lnSpc>
                        <a:spcBef>
                          <a:spcPts val="0"/>
                        </a:spcBef>
                        <a:spcAft>
                          <a:spcPts val="0"/>
                        </a:spcAft>
                        <a:buNone/>
                      </a:pPr>
                      <a:r>
                        <a:rPr lang="en"/>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13.70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14.38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9075">
                <a:tc>
                  <a:txBody>
                    <a:bodyPr/>
                    <a:lstStyle/>
                    <a:p>
                      <a:pPr marL="0" lvl="0" indent="0" rtl="0">
                        <a:lnSpc>
                          <a:spcPct val="115000"/>
                        </a:lnSpc>
                        <a:spcBef>
                          <a:spcPts val="0"/>
                        </a:spcBef>
                        <a:spcAft>
                          <a:spcPts val="0"/>
                        </a:spcAft>
                        <a:buNone/>
                      </a:pPr>
                      <a:r>
                        <a:rPr lang="en"/>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1.89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7.5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2.55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cxnSp>
        <p:nvCxnSpPr>
          <p:cNvPr id="256" name="Shape 256"/>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cxnSp>
        <p:nvCxnSpPr>
          <p:cNvPr id="257" name="Shape 257"/>
          <p:cNvCxnSpPr/>
          <p:nvPr/>
        </p:nvCxnSpPr>
        <p:spPr>
          <a:xfrm>
            <a:off x="4941300" y="3724283"/>
            <a:ext cx="3891000" cy="0"/>
          </a:xfrm>
          <a:prstGeom prst="straightConnector1">
            <a:avLst/>
          </a:prstGeom>
          <a:noFill/>
          <a:ln w="19050" cap="flat" cmpd="sng">
            <a:solidFill>
              <a:schemeClr val="lt2"/>
            </a:solidFill>
            <a:prstDash val="solid"/>
            <a:round/>
            <a:headEnd type="none" w="sm" len="sm"/>
            <a:tailEnd type="none" w="sm" len="sm"/>
          </a:ln>
        </p:spPr>
      </p:cxnSp>
      <p:pic>
        <p:nvPicPr>
          <p:cNvPr id="258" name="Shape 258"/>
          <p:cNvPicPr preferRelativeResize="0"/>
          <p:nvPr/>
        </p:nvPicPr>
        <p:blipFill rotWithShape="1">
          <a:blip r:embed="rId3">
            <a:alphaModFix/>
          </a:blip>
          <a:srcRect t="10851" b="10851"/>
          <a:stretch/>
        </p:blipFill>
        <p:spPr>
          <a:xfrm>
            <a:off x="425025" y="394675"/>
            <a:ext cx="3891000" cy="3046575"/>
          </a:xfrm>
          <a:prstGeom prst="rect">
            <a:avLst/>
          </a:prstGeom>
          <a:noFill/>
          <a:ln>
            <a:noFill/>
          </a:ln>
        </p:spPr>
      </p:pic>
      <p:sp>
        <p:nvSpPr>
          <p:cNvPr id="259" name="Shape 259"/>
          <p:cNvSpPr txBox="1">
            <a:spLocks noGrp="1"/>
          </p:cNvSpPr>
          <p:nvPr>
            <p:ph type="body" idx="4294967295"/>
          </p:nvPr>
        </p:nvSpPr>
        <p:spPr>
          <a:xfrm>
            <a:off x="4886850" y="3796875"/>
            <a:ext cx="3999900" cy="530400"/>
          </a:xfrm>
          <a:prstGeom prst="rect">
            <a:avLst/>
          </a:prstGeom>
        </p:spPr>
        <p:txBody>
          <a:bodyPr spcFirstLastPara="1" wrap="square" lIns="91425" tIns="91425" rIns="91425" bIns="91425" anchor="b" anchorCtr="0">
            <a:noAutofit/>
          </a:bodyPr>
          <a:lstStyle/>
          <a:p>
            <a:pPr marL="0" lvl="0" indent="0" rtl="1">
              <a:lnSpc>
                <a:spcPct val="100000"/>
              </a:lnSpc>
              <a:spcBef>
                <a:spcPts val="0"/>
              </a:spcBef>
              <a:spcAft>
                <a:spcPts val="0"/>
              </a:spcAft>
              <a:buNone/>
            </a:pPr>
            <a:r>
              <a:rPr lang="en" sz="2100" b="1">
                <a:solidFill>
                  <a:schemeClr val="accent3"/>
                </a:solidFill>
              </a:rPr>
              <a:t>ניסוי 1</a:t>
            </a:r>
            <a:endParaRPr sz="2100" b="1">
              <a:solidFill>
                <a:schemeClr val="accent3"/>
              </a:solidFill>
            </a:endParaRPr>
          </a:p>
        </p:txBody>
      </p:sp>
      <p:sp>
        <p:nvSpPr>
          <p:cNvPr id="260" name="Shape 260"/>
          <p:cNvSpPr txBox="1">
            <a:spLocks noGrp="1"/>
          </p:cNvSpPr>
          <p:nvPr>
            <p:ph type="body" idx="4294967295"/>
          </p:nvPr>
        </p:nvSpPr>
        <p:spPr>
          <a:xfrm>
            <a:off x="4886844" y="4327275"/>
            <a:ext cx="3999900" cy="639300"/>
          </a:xfrm>
          <a:prstGeom prst="rect">
            <a:avLst/>
          </a:prstGeom>
        </p:spPr>
        <p:txBody>
          <a:bodyPr spcFirstLastPara="1" wrap="square" lIns="91425" tIns="91425" rIns="91425" bIns="91425" anchor="t" anchorCtr="0">
            <a:noAutofit/>
          </a:bodyPr>
          <a:lstStyle/>
          <a:p>
            <a:pPr marL="0" lvl="0" indent="0" rtl="1">
              <a:spcBef>
                <a:spcPts val="0"/>
              </a:spcBef>
              <a:spcAft>
                <a:spcPts val="1600"/>
              </a:spcAft>
              <a:buNone/>
            </a:pPr>
            <a:r>
              <a:rPr lang="en" sz="1200"/>
              <a:t>השפעת שיפוע מצע הגדילה על אורך הניצרון והשורשון</a:t>
            </a:r>
            <a:endParaRPr sz="1200"/>
          </a:p>
        </p:txBody>
      </p:sp>
      <p:pic>
        <p:nvPicPr>
          <p:cNvPr id="261" name="Shape 261"/>
          <p:cNvPicPr preferRelativeResize="0"/>
          <p:nvPr/>
        </p:nvPicPr>
        <p:blipFill rotWithShape="1">
          <a:blip r:embed="rId3">
            <a:alphaModFix/>
          </a:blip>
          <a:srcRect t="10851" b="10851"/>
          <a:stretch/>
        </p:blipFill>
        <p:spPr>
          <a:xfrm>
            <a:off x="4941300" y="397925"/>
            <a:ext cx="3891000" cy="3046575"/>
          </a:xfrm>
          <a:prstGeom prst="rect">
            <a:avLst/>
          </a:prstGeom>
          <a:noFill/>
          <a:ln>
            <a:noFill/>
          </a:ln>
        </p:spPr>
      </p:pic>
      <p:sp>
        <p:nvSpPr>
          <p:cNvPr id="262" name="Shape 262"/>
          <p:cNvSpPr txBox="1">
            <a:spLocks noGrp="1"/>
          </p:cNvSpPr>
          <p:nvPr>
            <p:ph type="body" idx="4294967295"/>
          </p:nvPr>
        </p:nvSpPr>
        <p:spPr>
          <a:xfrm>
            <a:off x="378975" y="3796875"/>
            <a:ext cx="3999900" cy="530400"/>
          </a:xfrm>
          <a:prstGeom prst="rect">
            <a:avLst/>
          </a:prstGeom>
        </p:spPr>
        <p:txBody>
          <a:bodyPr spcFirstLastPara="1" wrap="square" lIns="91425" tIns="91425" rIns="91425" bIns="91425" anchor="b" anchorCtr="0">
            <a:noAutofit/>
          </a:bodyPr>
          <a:lstStyle/>
          <a:p>
            <a:pPr marL="0" lvl="0" indent="0" rtl="1">
              <a:lnSpc>
                <a:spcPct val="100000"/>
              </a:lnSpc>
              <a:spcBef>
                <a:spcPts val="0"/>
              </a:spcBef>
              <a:spcAft>
                <a:spcPts val="0"/>
              </a:spcAft>
              <a:buNone/>
            </a:pPr>
            <a:r>
              <a:rPr lang="en" sz="2100" b="1">
                <a:solidFill>
                  <a:schemeClr val="accent3"/>
                </a:solidFill>
              </a:rPr>
              <a:t>ניסוי 2</a:t>
            </a:r>
            <a:endParaRPr sz="2100" b="1">
              <a:solidFill>
                <a:schemeClr val="accent3"/>
              </a:solidFill>
            </a:endParaRPr>
          </a:p>
        </p:txBody>
      </p:sp>
      <p:sp>
        <p:nvSpPr>
          <p:cNvPr id="263" name="Shape 263"/>
          <p:cNvSpPr txBox="1">
            <a:spLocks noGrp="1"/>
          </p:cNvSpPr>
          <p:nvPr>
            <p:ph type="body" idx="4294967295"/>
          </p:nvPr>
        </p:nvSpPr>
        <p:spPr>
          <a:xfrm>
            <a:off x="370581" y="4327275"/>
            <a:ext cx="3999900" cy="639300"/>
          </a:xfrm>
          <a:prstGeom prst="rect">
            <a:avLst/>
          </a:prstGeom>
        </p:spPr>
        <p:txBody>
          <a:bodyPr spcFirstLastPara="1" wrap="square" lIns="91425" tIns="91425" rIns="91425" bIns="91425" anchor="t" anchorCtr="0">
            <a:noAutofit/>
          </a:bodyPr>
          <a:lstStyle/>
          <a:p>
            <a:pPr marL="0" lvl="0" indent="0" rtl="1">
              <a:spcBef>
                <a:spcPts val="0"/>
              </a:spcBef>
              <a:spcAft>
                <a:spcPts val="1600"/>
              </a:spcAft>
              <a:buNone/>
            </a:pPr>
            <a:r>
              <a:rPr lang="en" sz="1200"/>
              <a:t>השפעת שיפוע מצע הגדילה על אורך הניצרון והשורשון</a:t>
            </a:r>
            <a:endParaRPr sz="1200"/>
          </a:p>
        </p:txBody>
      </p:sp>
      <p:pic>
        <p:nvPicPr>
          <p:cNvPr id="264" name="Shape 264"/>
          <p:cNvPicPr preferRelativeResize="0"/>
          <p:nvPr/>
        </p:nvPicPr>
        <p:blipFill>
          <a:blip r:embed="rId4">
            <a:alphaModFix/>
          </a:blip>
          <a:stretch>
            <a:fillRect/>
          </a:stretch>
        </p:blipFill>
        <p:spPr>
          <a:xfrm>
            <a:off x="4941299" y="792925"/>
            <a:ext cx="3891000" cy="2329752"/>
          </a:xfrm>
          <a:prstGeom prst="rect">
            <a:avLst/>
          </a:prstGeom>
          <a:noFill/>
          <a:ln>
            <a:noFill/>
          </a:ln>
        </p:spPr>
      </p:pic>
      <p:pic>
        <p:nvPicPr>
          <p:cNvPr id="265" name="Shape 265"/>
          <p:cNvPicPr preferRelativeResize="0"/>
          <p:nvPr/>
        </p:nvPicPr>
        <p:blipFill>
          <a:blip r:embed="rId5">
            <a:alphaModFix/>
          </a:blip>
          <a:stretch>
            <a:fillRect/>
          </a:stretch>
        </p:blipFill>
        <p:spPr>
          <a:xfrm>
            <a:off x="433422" y="791512"/>
            <a:ext cx="3891015" cy="232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rot="5400000">
            <a:off x="4094700" y="20944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t>הצגה גרפית של התוצאות:</a:t>
            </a:r>
            <a:endParaRPr/>
          </a:p>
        </p:txBody>
      </p:sp>
      <p:sp>
        <p:nvSpPr>
          <p:cNvPr id="271" name="Shape 27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72" name="Shape 272"/>
          <p:cNvPicPr preferRelativeResize="0"/>
          <p:nvPr/>
        </p:nvPicPr>
        <p:blipFill>
          <a:blip r:embed="rId3">
            <a:alphaModFix/>
          </a:blip>
          <a:stretch>
            <a:fillRect/>
          </a:stretch>
        </p:blipFill>
        <p:spPr>
          <a:xfrm>
            <a:off x="517800" y="594288"/>
            <a:ext cx="6852450" cy="3954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b="1" dirty="0" smtClean="0"/>
              <a:t>תוצאות זווית הגדילה של הניצרון והשורשון בניסוי</a:t>
            </a: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Shape 282"/>
          <p:cNvGraphicFramePr/>
          <p:nvPr/>
        </p:nvGraphicFramePr>
        <p:xfrm>
          <a:off x="-14300" y="0"/>
          <a:ext cx="9228625" cy="5143450"/>
        </p:xfrm>
        <a:graphic>
          <a:graphicData uri="http://schemas.openxmlformats.org/drawingml/2006/table">
            <a:tbl>
              <a:tblPr>
                <a:noFill/>
                <a:tableStyleId>{764261D6-3A96-4776-B7A6-615D0F19F937}</a:tableStyleId>
              </a:tblPr>
              <a:tblGrid>
                <a:gridCol w="527075"/>
                <a:gridCol w="527075"/>
                <a:gridCol w="527075"/>
                <a:gridCol w="527075"/>
                <a:gridCol w="661250"/>
                <a:gridCol w="527075"/>
                <a:gridCol w="527075"/>
                <a:gridCol w="527075"/>
                <a:gridCol w="527075"/>
                <a:gridCol w="527075"/>
                <a:gridCol w="527075"/>
                <a:gridCol w="527075"/>
                <a:gridCol w="661250"/>
                <a:gridCol w="527075"/>
                <a:gridCol w="527075"/>
                <a:gridCol w="527075"/>
                <a:gridCol w="527075"/>
              </a:tblGrid>
              <a:tr h="472900">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7">
                  <a:txBody>
                    <a:bodyPr/>
                    <a:lstStyle/>
                    <a:p>
                      <a:pPr marL="0" lvl="0" indent="0" rtl="1">
                        <a:lnSpc>
                          <a:spcPct val="115000"/>
                        </a:lnSpc>
                        <a:spcBef>
                          <a:spcPts val="0"/>
                        </a:spcBef>
                        <a:spcAft>
                          <a:spcPts val="0"/>
                        </a:spcAft>
                        <a:buNone/>
                      </a:pPr>
                      <a:r>
                        <a:rPr lang="en"/>
                        <a:t>ניסוי 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8">
                  <a:txBody>
                    <a:bodyPr/>
                    <a:lstStyle/>
                    <a:p>
                      <a:pPr marL="0" lvl="0" indent="0" rtl="1">
                        <a:lnSpc>
                          <a:spcPct val="115000"/>
                        </a:lnSpc>
                        <a:spcBef>
                          <a:spcPts val="0"/>
                        </a:spcBef>
                        <a:spcAft>
                          <a:spcPts val="0"/>
                        </a:spcAft>
                        <a:buNone/>
                      </a:pPr>
                      <a:r>
                        <a:rPr lang="en"/>
                        <a:t>ניסוי 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c hMerge="1">
                  <a:txBody>
                    <a:bodyPr/>
                    <a:lstStyle/>
                    <a:p>
                      <a:endParaRPr lang="he-IL"/>
                    </a:p>
                  </a:txBody>
                  <a:tcPr/>
                </a:tc>
              </a:tr>
              <a:tr h="1017000">
                <a:tc>
                  <a:txBody>
                    <a:bodyPr/>
                    <a:lstStyle/>
                    <a:p>
                      <a:pPr marL="0" lvl="0" indent="0" rtl="1">
                        <a:lnSpc>
                          <a:spcPct val="115000"/>
                        </a:lnSpc>
                        <a:spcBef>
                          <a:spcPts val="0"/>
                        </a:spcBef>
                        <a:spcAft>
                          <a:spcPts val="0"/>
                        </a:spcAft>
                        <a:buNone/>
                      </a:pPr>
                      <a:r>
                        <a:rPr lang="en"/>
                        <a:t>כיוון המבחנה</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מאש</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חיטה</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מאש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rtl="1">
                        <a:lnSpc>
                          <a:spcPct val="115000"/>
                        </a:lnSpc>
                        <a:spcBef>
                          <a:spcPts val="0"/>
                        </a:spcBef>
                        <a:spcAft>
                          <a:spcPts val="0"/>
                        </a:spcAft>
                        <a:buNone/>
                      </a:pPr>
                      <a:r>
                        <a:rPr lang="en"/>
                        <a:t>חיטה</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he-IL"/>
                    </a:p>
                  </a:txBody>
                  <a:tcPr/>
                </a:tc>
                <a:tc hMerge="1">
                  <a:txBody>
                    <a:bodyPr/>
                    <a:lstStyle/>
                    <a:p>
                      <a:endParaRPr lang="he-IL"/>
                    </a:p>
                  </a:txBody>
                  <a:tcPr/>
                </a:tc>
                <a:tc>
                  <a:txBody>
                    <a:bodyPr/>
                    <a:lstStyle/>
                    <a:p>
                      <a:pPr marL="0" lvl="0" indent="0" rtl="1">
                        <a:lnSpc>
                          <a:spcPct val="115000"/>
                        </a:lnSpc>
                        <a:spcBef>
                          <a:spcPts val="0"/>
                        </a:spcBef>
                        <a:spcAft>
                          <a:spcPts val="0"/>
                        </a:spcAft>
                        <a:buNone/>
                      </a:pPr>
                      <a:r>
                        <a:rPr lang="en"/>
                        <a:t>סטיית תקן</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72900">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72900">
                <a:tc>
                  <a:txBody>
                    <a:bodyPr/>
                    <a:lstStyle/>
                    <a:p>
                      <a:pPr marL="0" lvl="0" indent="0" rtl="0">
                        <a:lnSpc>
                          <a:spcPct val="115000"/>
                        </a:lnSpc>
                        <a:spcBef>
                          <a:spcPts val="0"/>
                        </a:spcBef>
                        <a:spcAft>
                          <a:spcPts val="0"/>
                        </a:spcAft>
                        <a:buNone/>
                      </a:pPr>
                      <a:r>
                        <a:rPr lang="en"/>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12700" lvl="0" indent="0" rtl="1">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14.14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4.71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72900">
                <a:tc>
                  <a:txBody>
                    <a:bodyPr/>
                    <a:lstStyle/>
                    <a:p>
                      <a:pPr marL="0" lvl="0" indent="0" rtl="0">
                        <a:lnSpc>
                          <a:spcPct val="115000"/>
                        </a:lnSpc>
                        <a:spcBef>
                          <a:spcPts val="0"/>
                        </a:spcBef>
                        <a:spcAft>
                          <a:spcPts val="0"/>
                        </a:spcAft>
                        <a:buNone/>
                      </a:pPr>
                      <a:r>
                        <a:rPr lang="en"/>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62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29.23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72900">
                <a:tc>
                  <a:txBody>
                    <a:bodyPr/>
                    <a:lstStyle/>
                    <a:p>
                      <a:pPr marL="0" lvl="0" indent="0" rtl="0">
                        <a:lnSpc>
                          <a:spcPct val="115000"/>
                        </a:lnSpc>
                        <a:spcBef>
                          <a:spcPts val="0"/>
                        </a:spcBef>
                        <a:spcAft>
                          <a:spcPts val="0"/>
                        </a:spcAft>
                        <a:buNone/>
                      </a:pPr>
                      <a:r>
                        <a:rPr lang="en"/>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36.82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61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58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23.37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017000">
                <a:tc>
                  <a:txBody>
                    <a:bodyPr/>
                    <a:lstStyle/>
                    <a:p>
                      <a:pPr marL="0" lvl="0" indent="0" rtl="0">
                        <a:lnSpc>
                          <a:spcPct val="115000"/>
                        </a:lnSpc>
                        <a:spcBef>
                          <a:spcPts val="0"/>
                        </a:spcBef>
                        <a:spcAft>
                          <a:spcPts val="0"/>
                        </a:spcAft>
                        <a:buNone/>
                      </a:pPr>
                      <a:r>
                        <a:rPr lang="en"/>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47.3333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8.87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12.57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44950">
                <a:tc>
                  <a:txBody>
                    <a:bodyPr/>
                    <a:lstStyle/>
                    <a:p>
                      <a:pPr marL="0" lvl="0" indent="0" rtl="0">
                        <a:lnSpc>
                          <a:spcPct val="115000"/>
                        </a:lnSpc>
                        <a:spcBef>
                          <a:spcPts val="0"/>
                        </a:spcBef>
                        <a:spcAft>
                          <a:spcPts val="0"/>
                        </a:spcAft>
                        <a:buNone/>
                      </a:pPr>
                      <a:r>
                        <a:rPr lang="en"/>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48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22.63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54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60.5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55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2.86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br>
                        <a:rPr lang="en"/>
                      </a:br>
                      <a:r>
                        <a:rPr lang="en"/>
                        <a:t>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cxnSp>
        <p:nvCxnSpPr>
          <p:cNvPr id="287" name="Shape 287"/>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cxnSp>
        <p:nvCxnSpPr>
          <p:cNvPr id="288" name="Shape 288"/>
          <p:cNvCxnSpPr/>
          <p:nvPr/>
        </p:nvCxnSpPr>
        <p:spPr>
          <a:xfrm>
            <a:off x="4941300" y="3724283"/>
            <a:ext cx="3891000" cy="0"/>
          </a:xfrm>
          <a:prstGeom prst="straightConnector1">
            <a:avLst/>
          </a:prstGeom>
          <a:noFill/>
          <a:ln w="19050" cap="flat" cmpd="sng">
            <a:solidFill>
              <a:schemeClr val="lt2"/>
            </a:solidFill>
            <a:prstDash val="solid"/>
            <a:round/>
            <a:headEnd type="none" w="sm" len="sm"/>
            <a:tailEnd type="none" w="sm" len="sm"/>
          </a:ln>
        </p:spPr>
      </p:cxnSp>
      <p:pic>
        <p:nvPicPr>
          <p:cNvPr id="289" name="Shape 289"/>
          <p:cNvPicPr preferRelativeResize="0"/>
          <p:nvPr/>
        </p:nvPicPr>
        <p:blipFill rotWithShape="1">
          <a:blip r:embed="rId3">
            <a:alphaModFix/>
          </a:blip>
          <a:srcRect t="10851" b="10851"/>
          <a:stretch/>
        </p:blipFill>
        <p:spPr>
          <a:xfrm>
            <a:off x="425025" y="394675"/>
            <a:ext cx="3891000" cy="3046575"/>
          </a:xfrm>
          <a:prstGeom prst="rect">
            <a:avLst/>
          </a:prstGeom>
          <a:noFill/>
          <a:ln>
            <a:noFill/>
          </a:ln>
        </p:spPr>
      </p:pic>
      <p:sp>
        <p:nvSpPr>
          <p:cNvPr id="290" name="Shape 290"/>
          <p:cNvSpPr txBox="1">
            <a:spLocks noGrp="1"/>
          </p:cNvSpPr>
          <p:nvPr>
            <p:ph type="body" idx="4294967295"/>
          </p:nvPr>
        </p:nvSpPr>
        <p:spPr>
          <a:xfrm>
            <a:off x="4886850" y="3796875"/>
            <a:ext cx="3999900" cy="530400"/>
          </a:xfrm>
          <a:prstGeom prst="rect">
            <a:avLst/>
          </a:prstGeom>
        </p:spPr>
        <p:txBody>
          <a:bodyPr spcFirstLastPara="1" wrap="square" lIns="91425" tIns="91425" rIns="91425" bIns="91425" anchor="b" anchorCtr="0">
            <a:noAutofit/>
          </a:bodyPr>
          <a:lstStyle/>
          <a:p>
            <a:pPr marL="0" lvl="0" indent="0" rtl="1">
              <a:lnSpc>
                <a:spcPct val="100000"/>
              </a:lnSpc>
              <a:spcBef>
                <a:spcPts val="0"/>
              </a:spcBef>
              <a:spcAft>
                <a:spcPts val="0"/>
              </a:spcAft>
              <a:buNone/>
            </a:pPr>
            <a:r>
              <a:rPr lang="en" sz="2100" b="1">
                <a:solidFill>
                  <a:schemeClr val="accent3"/>
                </a:solidFill>
              </a:rPr>
              <a:t>ניסוי 1</a:t>
            </a:r>
            <a:endParaRPr sz="2100" b="1">
              <a:solidFill>
                <a:schemeClr val="accent3"/>
              </a:solidFill>
            </a:endParaRPr>
          </a:p>
        </p:txBody>
      </p:sp>
      <p:sp>
        <p:nvSpPr>
          <p:cNvPr id="291" name="Shape 291"/>
          <p:cNvSpPr txBox="1">
            <a:spLocks noGrp="1"/>
          </p:cNvSpPr>
          <p:nvPr>
            <p:ph type="body" idx="4294967295"/>
          </p:nvPr>
        </p:nvSpPr>
        <p:spPr>
          <a:xfrm>
            <a:off x="4886844" y="4327275"/>
            <a:ext cx="3999900" cy="639300"/>
          </a:xfrm>
          <a:prstGeom prst="rect">
            <a:avLst/>
          </a:prstGeom>
        </p:spPr>
        <p:txBody>
          <a:bodyPr spcFirstLastPara="1" wrap="square" lIns="91425" tIns="91425" rIns="91425" bIns="91425" anchor="t" anchorCtr="0">
            <a:noAutofit/>
          </a:bodyPr>
          <a:lstStyle/>
          <a:p>
            <a:pPr marL="0" lvl="0" indent="0" rtl="1">
              <a:spcBef>
                <a:spcPts val="0"/>
              </a:spcBef>
              <a:spcAft>
                <a:spcPts val="1600"/>
              </a:spcAft>
              <a:buNone/>
            </a:pPr>
            <a:r>
              <a:rPr lang="en" sz="1200"/>
              <a:t>השפעת שיפוע מצע הגדילה על מידת כיעור הניצרון והשורשון</a:t>
            </a:r>
            <a:endParaRPr sz="1200"/>
          </a:p>
        </p:txBody>
      </p:sp>
      <p:pic>
        <p:nvPicPr>
          <p:cNvPr id="292" name="Shape 292"/>
          <p:cNvPicPr preferRelativeResize="0"/>
          <p:nvPr/>
        </p:nvPicPr>
        <p:blipFill rotWithShape="1">
          <a:blip r:embed="rId3">
            <a:alphaModFix/>
          </a:blip>
          <a:srcRect t="10851" b="10851"/>
          <a:stretch/>
        </p:blipFill>
        <p:spPr>
          <a:xfrm>
            <a:off x="4941300" y="397925"/>
            <a:ext cx="3891000" cy="3046575"/>
          </a:xfrm>
          <a:prstGeom prst="rect">
            <a:avLst/>
          </a:prstGeom>
          <a:noFill/>
          <a:ln>
            <a:noFill/>
          </a:ln>
        </p:spPr>
      </p:pic>
      <p:sp>
        <p:nvSpPr>
          <p:cNvPr id="293" name="Shape 293"/>
          <p:cNvSpPr txBox="1">
            <a:spLocks noGrp="1"/>
          </p:cNvSpPr>
          <p:nvPr>
            <p:ph type="body" idx="4294967295"/>
          </p:nvPr>
        </p:nvSpPr>
        <p:spPr>
          <a:xfrm>
            <a:off x="378975" y="3796875"/>
            <a:ext cx="3999900" cy="530400"/>
          </a:xfrm>
          <a:prstGeom prst="rect">
            <a:avLst/>
          </a:prstGeom>
        </p:spPr>
        <p:txBody>
          <a:bodyPr spcFirstLastPara="1" wrap="square" lIns="91425" tIns="91425" rIns="91425" bIns="91425" anchor="b" anchorCtr="0">
            <a:noAutofit/>
          </a:bodyPr>
          <a:lstStyle/>
          <a:p>
            <a:pPr marL="0" lvl="0" indent="0" rtl="1">
              <a:lnSpc>
                <a:spcPct val="100000"/>
              </a:lnSpc>
              <a:spcBef>
                <a:spcPts val="0"/>
              </a:spcBef>
              <a:spcAft>
                <a:spcPts val="0"/>
              </a:spcAft>
              <a:buNone/>
            </a:pPr>
            <a:r>
              <a:rPr lang="en" sz="2100" b="1">
                <a:solidFill>
                  <a:schemeClr val="accent3"/>
                </a:solidFill>
              </a:rPr>
              <a:t>ניסוי 2</a:t>
            </a:r>
            <a:endParaRPr sz="2100" b="1">
              <a:solidFill>
                <a:schemeClr val="accent3"/>
              </a:solidFill>
            </a:endParaRPr>
          </a:p>
        </p:txBody>
      </p:sp>
      <p:sp>
        <p:nvSpPr>
          <p:cNvPr id="294" name="Shape 294"/>
          <p:cNvSpPr txBox="1">
            <a:spLocks noGrp="1"/>
          </p:cNvSpPr>
          <p:nvPr>
            <p:ph type="body" idx="4294967295"/>
          </p:nvPr>
        </p:nvSpPr>
        <p:spPr>
          <a:xfrm>
            <a:off x="370581" y="4327275"/>
            <a:ext cx="3999900" cy="639300"/>
          </a:xfrm>
          <a:prstGeom prst="rect">
            <a:avLst/>
          </a:prstGeom>
        </p:spPr>
        <p:txBody>
          <a:bodyPr spcFirstLastPara="1" wrap="square" lIns="91425" tIns="91425" rIns="91425" bIns="91425" anchor="t" anchorCtr="0">
            <a:noAutofit/>
          </a:bodyPr>
          <a:lstStyle/>
          <a:p>
            <a:pPr marL="0" lvl="0" indent="0" rtl="1">
              <a:spcBef>
                <a:spcPts val="0"/>
              </a:spcBef>
              <a:spcAft>
                <a:spcPts val="1600"/>
              </a:spcAft>
              <a:buNone/>
            </a:pPr>
            <a:r>
              <a:rPr lang="en" sz="1200"/>
              <a:t>השפעת שיפוע מצע הגדילה על מידת כיעור הניצרון והשורשון</a:t>
            </a:r>
            <a:endParaRPr sz="1200"/>
          </a:p>
        </p:txBody>
      </p:sp>
      <p:pic>
        <p:nvPicPr>
          <p:cNvPr id="295" name="Shape 295"/>
          <p:cNvPicPr preferRelativeResize="0"/>
          <p:nvPr/>
        </p:nvPicPr>
        <p:blipFill>
          <a:blip r:embed="rId4">
            <a:alphaModFix/>
          </a:blip>
          <a:stretch>
            <a:fillRect/>
          </a:stretch>
        </p:blipFill>
        <p:spPr>
          <a:xfrm>
            <a:off x="4941300" y="753087"/>
            <a:ext cx="3891010" cy="2329750"/>
          </a:xfrm>
          <a:prstGeom prst="rect">
            <a:avLst/>
          </a:prstGeom>
          <a:noFill/>
          <a:ln>
            <a:noFill/>
          </a:ln>
        </p:spPr>
      </p:pic>
      <p:pic>
        <p:nvPicPr>
          <p:cNvPr id="296" name="Shape 296"/>
          <p:cNvPicPr preferRelativeResize="0"/>
          <p:nvPr/>
        </p:nvPicPr>
        <p:blipFill>
          <a:blip r:embed="rId5">
            <a:alphaModFix/>
          </a:blip>
          <a:stretch>
            <a:fillRect/>
          </a:stretch>
        </p:blipFill>
        <p:spPr>
          <a:xfrm>
            <a:off x="425029" y="753087"/>
            <a:ext cx="3890997" cy="232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rot="5400000">
            <a:off x="4094700" y="20944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t>הצגה גרפית של התוצאות:</a:t>
            </a:r>
            <a:endParaRPr/>
          </a:p>
        </p:txBody>
      </p:sp>
      <p:sp>
        <p:nvSpPr>
          <p:cNvPr id="302" name="Shape 30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303" name="Shape 303"/>
          <p:cNvPicPr preferRelativeResize="0"/>
          <p:nvPr/>
        </p:nvPicPr>
        <p:blipFill>
          <a:blip r:embed="rId3">
            <a:alphaModFix/>
          </a:blip>
          <a:stretch>
            <a:fillRect/>
          </a:stretch>
        </p:blipFill>
        <p:spPr>
          <a:xfrm>
            <a:off x="517800" y="594300"/>
            <a:ext cx="6605225" cy="3954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t="17280" b="17287"/>
          <a:stretch/>
        </p:blipFill>
        <p:spPr>
          <a:xfrm>
            <a:off x="413850" y="351875"/>
            <a:ext cx="3795006" cy="1397398"/>
          </a:xfrm>
          <a:prstGeom prst="rect">
            <a:avLst/>
          </a:prstGeom>
          <a:noFill/>
          <a:ln>
            <a:noFill/>
          </a:ln>
        </p:spPr>
      </p:pic>
      <p:pic>
        <p:nvPicPr>
          <p:cNvPr id="309" name="Shape 309"/>
          <p:cNvPicPr preferRelativeResize="0"/>
          <p:nvPr/>
        </p:nvPicPr>
        <p:blipFill rotWithShape="1">
          <a:blip r:embed="rId4">
            <a:alphaModFix/>
          </a:blip>
          <a:srcRect l="3797" r="21886"/>
          <a:stretch/>
        </p:blipFill>
        <p:spPr>
          <a:xfrm>
            <a:off x="413850" y="1880500"/>
            <a:ext cx="3794995" cy="2873704"/>
          </a:xfrm>
          <a:prstGeom prst="rect">
            <a:avLst/>
          </a:prstGeom>
          <a:noFill/>
          <a:ln>
            <a:noFill/>
          </a:ln>
        </p:spPr>
      </p:pic>
      <p:pic>
        <p:nvPicPr>
          <p:cNvPr id="310" name="Shape 310"/>
          <p:cNvPicPr preferRelativeResize="0"/>
          <p:nvPr/>
        </p:nvPicPr>
        <p:blipFill rotWithShape="1">
          <a:blip r:embed="rId5">
            <a:alphaModFix/>
          </a:blip>
          <a:srcRect l="33537" r="38974"/>
          <a:stretch/>
        </p:blipFill>
        <p:spPr>
          <a:xfrm>
            <a:off x="4346100" y="351900"/>
            <a:ext cx="2146501" cy="4394404"/>
          </a:xfrm>
          <a:prstGeom prst="rect">
            <a:avLst/>
          </a:prstGeom>
          <a:noFill/>
          <a:ln>
            <a:noFill/>
          </a:ln>
        </p:spPr>
      </p:pic>
      <p:pic>
        <p:nvPicPr>
          <p:cNvPr id="311" name="Shape 311"/>
          <p:cNvPicPr preferRelativeResize="0"/>
          <p:nvPr/>
        </p:nvPicPr>
        <p:blipFill rotWithShape="1">
          <a:blip r:embed="rId6">
            <a:alphaModFix/>
          </a:blip>
          <a:srcRect l="51498" r="11866"/>
          <a:stretch/>
        </p:blipFill>
        <p:spPr>
          <a:xfrm>
            <a:off x="6609875" y="359800"/>
            <a:ext cx="2146504" cy="4394403"/>
          </a:xfrm>
          <a:prstGeom prst="rect">
            <a:avLst/>
          </a:prstGeom>
          <a:noFill/>
          <a:ln>
            <a:noFill/>
          </a:ln>
        </p:spPr>
      </p:pic>
      <p:sp>
        <p:nvSpPr>
          <p:cNvPr id="312" name="Shape 312"/>
          <p:cNvSpPr txBox="1"/>
          <p:nvPr/>
        </p:nvSpPr>
        <p:spPr>
          <a:xfrm>
            <a:off x="413850" y="4047300"/>
            <a:ext cx="3345900" cy="69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FEFEFE"/>
                </a:solidFill>
              </a:rPr>
              <a:t>תמונות מתהליך העבודה</a:t>
            </a:r>
            <a:endParaRPr sz="2400" b="1">
              <a:solidFill>
                <a:srgbClr val="FEFEF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4294967295"/>
          </p:nvPr>
        </p:nvSpPr>
        <p:spPr>
          <a:xfrm>
            <a:off x="4584169" y="3641661"/>
            <a:ext cx="2177400" cy="1153800"/>
          </a:xfrm>
          <a:prstGeom prst="rect">
            <a:avLst/>
          </a:prstGeom>
        </p:spPr>
        <p:txBody>
          <a:bodyPr spcFirstLastPara="1" wrap="square" lIns="91425" tIns="91425" rIns="91425" bIns="91425" anchor="t" anchorCtr="0">
            <a:noAutofit/>
          </a:bodyPr>
          <a:lstStyle/>
          <a:p>
            <a:pPr marL="88900" marR="88900" lvl="0" indent="0" algn="ctr" rtl="1">
              <a:spcBef>
                <a:spcPts val="0"/>
              </a:spcBef>
              <a:spcAft>
                <a:spcPts val="0"/>
              </a:spcAft>
              <a:buNone/>
            </a:pPr>
            <a:r>
              <a:rPr lang="en" sz="1200"/>
              <a:t>את הניסוי המקדים עורכים לפני הניסוי העיקרי כדי לסייע לתכנון הניסוי העיקרי על מנת שהוא יבוצע באופן מיטבי. </a:t>
            </a:r>
            <a:endParaRPr sz="1200"/>
          </a:p>
        </p:txBody>
      </p:sp>
      <p:sp>
        <p:nvSpPr>
          <p:cNvPr id="138" name="Shape 138"/>
          <p:cNvSpPr/>
          <p:nvPr/>
        </p:nvSpPr>
        <p:spPr>
          <a:xfrm>
            <a:off x="0" y="0"/>
            <a:ext cx="9161100" cy="24846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מהלך הביוחקר</a:t>
            </a:r>
            <a:endParaRPr>
              <a:solidFill>
                <a:schemeClr val="lt1"/>
              </a:solidFill>
            </a:endParaRPr>
          </a:p>
        </p:txBody>
      </p:sp>
      <p:pic>
        <p:nvPicPr>
          <p:cNvPr id="140" name="Shape 140"/>
          <p:cNvPicPr preferRelativeResize="0"/>
          <p:nvPr/>
        </p:nvPicPr>
        <p:blipFill rotWithShape="1">
          <a:blip r:embed="rId3">
            <a:alphaModFix/>
          </a:blip>
          <a:srcRect l="20646" r="20646"/>
          <a:stretch/>
        </p:blipFill>
        <p:spPr>
          <a:xfrm>
            <a:off x="431500" y="1351550"/>
            <a:ext cx="1644300" cy="1644300"/>
          </a:xfrm>
          <a:prstGeom prst="ellipse">
            <a:avLst/>
          </a:prstGeom>
          <a:noFill/>
          <a:ln w="9525" cap="flat" cmpd="sng">
            <a:solidFill>
              <a:srgbClr val="FFFFFF"/>
            </a:solidFill>
            <a:prstDash val="solid"/>
            <a:round/>
            <a:headEnd type="none" w="sm" len="sm"/>
            <a:tailEnd type="none" w="sm" len="sm"/>
          </a:ln>
        </p:spPr>
      </p:pic>
      <p:sp>
        <p:nvSpPr>
          <p:cNvPr id="141" name="Shape 141"/>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עיבוד התוצאות וכתיבת הביוחקר</a:t>
            </a:r>
            <a:endParaRPr/>
          </a:p>
        </p:txBody>
      </p:sp>
      <p:cxnSp>
        <p:nvCxnSpPr>
          <p:cNvPr id="142" name="Shape 142"/>
          <p:cNvCxnSpPr/>
          <p:nvPr/>
        </p:nvCxnSpPr>
        <p:spPr>
          <a:xfrm>
            <a:off x="1118175" y="3613683"/>
            <a:ext cx="270900" cy="0"/>
          </a:xfrm>
          <a:prstGeom prst="straightConnector1">
            <a:avLst/>
          </a:prstGeom>
          <a:noFill/>
          <a:ln w="9525" cap="flat" cmpd="sng">
            <a:solidFill>
              <a:schemeClr val="dk1"/>
            </a:solidFill>
            <a:prstDash val="solid"/>
            <a:round/>
            <a:headEnd type="none" w="sm" len="sm"/>
            <a:tailEnd type="none" w="sm" len="sm"/>
          </a:ln>
        </p:spPr>
      </p:cxnSp>
      <p:sp>
        <p:nvSpPr>
          <p:cNvPr id="143" name="Shape 143"/>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sz="1200"/>
              <a:t>כתיבת הביוחקר מתחילה עוד בשלב הניסוי המקדים ומסתיימת רק לאחר סיום הניסוי העיקרי. מחברת בין כל חלקי העבודה.</a:t>
            </a:r>
            <a:endParaRPr sz="1200"/>
          </a:p>
        </p:txBody>
      </p:sp>
      <p:pic>
        <p:nvPicPr>
          <p:cNvPr id="144" name="Shape 144"/>
          <p:cNvPicPr preferRelativeResize="0"/>
          <p:nvPr/>
        </p:nvPicPr>
        <p:blipFill rotWithShape="1">
          <a:blip r:embed="rId4">
            <a:alphaModFix/>
          </a:blip>
          <a:srcRect l="21862" r="21862"/>
          <a:stretch/>
        </p:blipFill>
        <p:spPr>
          <a:xfrm>
            <a:off x="2649442" y="1351550"/>
            <a:ext cx="1644300" cy="1644300"/>
          </a:xfrm>
          <a:prstGeom prst="ellipse">
            <a:avLst/>
          </a:prstGeom>
          <a:noFill/>
          <a:ln>
            <a:noFill/>
          </a:ln>
        </p:spPr>
      </p:pic>
      <p:sp>
        <p:nvSpPr>
          <p:cNvPr id="145" name="Shape 145"/>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ביצוע הניסוי</a:t>
            </a:r>
            <a:endParaRPr/>
          </a:p>
        </p:txBody>
      </p:sp>
      <p:cxnSp>
        <p:nvCxnSpPr>
          <p:cNvPr id="146" name="Shape 146"/>
          <p:cNvCxnSpPr/>
          <p:nvPr/>
        </p:nvCxnSpPr>
        <p:spPr>
          <a:xfrm>
            <a:off x="3327800" y="3613683"/>
            <a:ext cx="270900" cy="0"/>
          </a:xfrm>
          <a:prstGeom prst="straightConnector1">
            <a:avLst/>
          </a:prstGeom>
          <a:noFill/>
          <a:ln w="9525" cap="flat" cmpd="sng">
            <a:solidFill>
              <a:schemeClr val="dk1"/>
            </a:solidFill>
            <a:prstDash val="solid"/>
            <a:round/>
            <a:headEnd type="none" w="sm" len="sm"/>
            <a:tailEnd type="none" w="sm" len="sm"/>
          </a:ln>
        </p:spPr>
      </p:cxnSp>
      <p:sp>
        <p:nvSpPr>
          <p:cNvPr id="147" name="Shape 147"/>
          <p:cNvSpPr txBox="1">
            <a:spLocks noGrp="1"/>
          </p:cNvSpPr>
          <p:nvPr>
            <p:ph type="body" idx="4294967295"/>
          </p:nvPr>
        </p:nvSpPr>
        <p:spPr>
          <a:xfrm>
            <a:off x="2374545" y="3641661"/>
            <a:ext cx="2177400" cy="1153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sz="1200" dirty="0"/>
              <a:t>בניסוי העיקרי מיישמים את מה שלמדנו מהניסוי המקדים, ובתוצאות שלו נעשה שימוש בשביל לאשר או </a:t>
            </a:r>
            <a:r>
              <a:rPr lang="en" sz="1200" dirty="0" smtClean="0"/>
              <a:t>להפרי</a:t>
            </a:r>
            <a:r>
              <a:rPr lang="he-IL" sz="1200" smtClean="0"/>
              <a:t>ך</a:t>
            </a:r>
            <a:r>
              <a:rPr lang="en" sz="1200" smtClean="0"/>
              <a:t> </a:t>
            </a:r>
            <a:r>
              <a:rPr lang="en" sz="1200" dirty="0"/>
              <a:t>את ההשערה. </a:t>
            </a:r>
            <a:endParaRPr sz="1200" dirty="0"/>
          </a:p>
        </p:txBody>
      </p:sp>
      <p:pic>
        <p:nvPicPr>
          <p:cNvPr id="148" name="Shape 148"/>
          <p:cNvPicPr preferRelativeResize="0"/>
          <p:nvPr/>
        </p:nvPicPr>
        <p:blipFill rotWithShape="1">
          <a:blip r:embed="rId5">
            <a:alphaModFix/>
          </a:blip>
          <a:srcRect l="21862" r="21862"/>
          <a:stretch/>
        </p:blipFill>
        <p:spPr>
          <a:xfrm>
            <a:off x="4867408" y="1351550"/>
            <a:ext cx="1644300" cy="1644300"/>
          </a:xfrm>
          <a:prstGeom prst="ellipse">
            <a:avLst/>
          </a:prstGeom>
          <a:noFill/>
          <a:ln>
            <a:noFill/>
          </a:ln>
        </p:spPr>
      </p:pic>
      <p:sp>
        <p:nvSpPr>
          <p:cNvPr id="149" name="Shape 149"/>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ביצוע הניסוי המקדים</a:t>
            </a:r>
            <a:endParaRPr/>
          </a:p>
        </p:txBody>
      </p:sp>
      <p:cxnSp>
        <p:nvCxnSpPr>
          <p:cNvPr id="150" name="Shape 150"/>
          <p:cNvCxnSpPr/>
          <p:nvPr/>
        </p:nvCxnSpPr>
        <p:spPr>
          <a:xfrm>
            <a:off x="5554075" y="3613683"/>
            <a:ext cx="270900" cy="0"/>
          </a:xfrm>
          <a:prstGeom prst="straightConnector1">
            <a:avLst/>
          </a:prstGeom>
          <a:noFill/>
          <a:ln w="9525" cap="flat" cmpd="sng">
            <a:solidFill>
              <a:schemeClr val="dk1"/>
            </a:solidFill>
            <a:prstDash val="solid"/>
            <a:round/>
            <a:headEnd type="none" w="sm" len="sm"/>
            <a:tailEnd type="none" w="sm" len="sm"/>
          </a:ln>
        </p:spPr>
      </p:cxnSp>
      <p:pic>
        <p:nvPicPr>
          <p:cNvPr id="151" name="Shape 151"/>
          <p:cNvPicPr preferRelativeResize="0"/>
          <p:nvPr/>
        </p:nvPicPr>
        <p:blipFill rotWithShape="1">
          <a:blip r:embed="rId6">
            <a:alphaModFix/>
          </a:blip>
          <a:srcRect l="8794" r="8785"/>
          <a:stretch/>
        </p:blipFill>
        <p:spPr>
          <a:xfrm>
            <a:off x="7085375" y="1351550"/>
            <a:ext cx="1644300" cy="1644300"/>
          </a:xfrm>
          <a:prstGeom prst="ellipse">
            <a:avLst/>
          </a:prstGeom>
          <a:noFill/>
          <a:ln>
            <a:noFill/>
          </a:ln>
        </p:spPr>
      </p:pic>
      <p:sp>
        <p:nvSpPr>
          <p:cNvPr id="152" name="Shape 152"/>
          <p:cNvSpPr txBox="1">
            <a:spLocks noGrp="1"/>
          </p:cNvSpPr>
          <p:nvPr>
            <p:ph type="body" idx="4294967295"/>
          </p:nvPr>
        </p:nvSpPr>
        <p:spPr>
          <a:xfrm>
            <a:off x="6793800" y="3108900"/>
            <a:ext cx="2177400" cy="532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a:t>מחקר מקדים ובחירת שאלת החקר</a:t>
            </a:r>
            <a:endParaRPr/>
          </a:p>
        </p:txBody>
      </p:sp>
      <p:cxnSp>
        <p:nvCxnSpPr>
          <p:cNvPr id="153" name="Shape 153"/>
          <p:cNvCxnSpPr/>
          <p:nvPr/>
        </p:nvCxnSpPr>
        <p:spPr>
          <a:xfrm>
            <a:off x="7747050" y="3613683"/>
            <a:ext cx="270900" cy="0"/>
          </a:xfrm>
          <a:prstGeom prst="straightConnector1">
            <a:avLst/>
          </a:prstGeom>
          <a:noFill/>
          <a:ln w="9525" cap="flat" cmpd="sng">
            <a:solidFill>
              <a:schemeClr val="dk1"/>
            </a:solidFill>
            <a:prstDash val="solid"/>
            <a:round/>
            <a:headEnd type="none" w="sm" len="sm"/>
            <a:tailEnd type="none" w="sm" len="sm"/>
          </a:ln>
        </p:spPr>
      </p:cxnSp>
      <p:sp>
        <p:nvSpPr>
          <p:cNvPr id="154" name="Shape 154"/>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88900" marR="88900" lvl="0" indent="0" algn="ctr" rtl="1">
              <a:lnSpc>
                <a:spcPct val="115000"/>
              </a:lnSpc>
              <a:spcBef>
                <a:spcPts val="0"/>
              </a:spcBef>
              <a:spcAft>
                <a:spcPts val="0"/>
              </a:spcAft>
              <a:buNone/>
            </a:pPr>
            <a:r>
              <a:rPr lang="en" sz="1200"/>
              <a:t>מעלים רעיונות לניסויים על בסיס ידע קודם ותחומים מעניינים, קוראים וחוקרים את הנושא.</a:t>
            </a:r>
            <a:endParaRPr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30700" y="633375"/>
            <a:ext cx="3709200" cy="6975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a:t>רקע מדעי:</a:t>
            </a:r>
            <a:endParaRPr/>
          </a:p>
        </p:txBody>
      </p:sp>
      <p:sp>
        <p:nvSpPr>
          <p:cNvPr id="160" name="Shape 160"/>
          <p:cNvSpPr txBox="1">
            <a:spLocks noGrp="1"/>
          </p:cNvSpPr>
          <p:nvPr>
            <p:ph type="body" idx="1"/>
          </p:nvPr>
        </p:nvSpPr>
        <p:spPr>
          <a:xfrm>
            <a:off x="830700" y="1330875"/>
            <a:ext cx="3709200" cy="28959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sz="1800" b="1"/>
              <a:t>מושגים חשובים:</a:t>
            </a:r>
            <a:endParaRPr sz="1800" b="1"/>
          </a:p>
          <a:p>
            <a:pPr marL="457200" lvl="0" indent="-342900" rtl="1">
              <a:spcBef>
                <a:spcPts val="1600"/>
              </a:spcBef>
              <a:spcAft>
                <a:spcPts val="0"/>
              </a:spcAft>
              <a:buSzPts val="1800"/>
              <a:buChar char="●"/>
            </a:pPr>
            <a:r>
              <a:rPr lang="en" sz="1800"/>
              <a:t>גאוטרופיזם</a:t>
            </a:r>
            <a:endParaRPr sz="1800"/>
          </a:p>
          <a:p>
            <a:pPr marL="457200" lvl="0" indent="-342900" rtl="1">
              <a:spcBef>
                <a:spcPts val="0"/>
              </a:spcBef>
              <a:spcAft>
                <a:spcPts val="0"/>
              </a:spcAft>
              <a:buSzPts val="1800"/>
              <a:buChar char="●"/>
            </a:pPr>
            <a:r>
              <a:rPr lang="en" sz="1800"/>
              <a:t>פוטוטרופיזם</a:t>
            </a:r>
            <a:endParaRPr sz="1800"/>
          </a:p>
          <a:p>
            <a:pPr marL="457200" lvl="0" indent="-342900" rtl="1">
              <a:spcBef>
                <a:spcPts val="0"/>
              </a:spcBef>
              <a:spcAft>
                <a:spcPts val="0"/>
              </a:spcAft>
              <a:buSzPts val="1800"/>
              <a:buChar char="●"/>
            </a:pPr>
            <a:r>
              <a:rPr lang="en" sz="1800"/>
              <a:t>אוקסין</a:t>
            </a:r>
            <a:endParaRPr sz="1800"/>
          </a:p>
          <a:p>
            <a:pPr marL="457200" lvl="0" indent="-342900" rtl="1">
              <a:spcBef>
                <a:spcPts val="0"/>
              </a:spcBef>
              <a:spcAft>
                <a:spcPts val="0"/>
              </a:spcAft>
              <a:buSzPts val="1800"/>
              <a:buChar char="●"/>
            </a:pPr>
            <a:r>
              <a:rPr lang="en" sz="1800"/>
              <a:t>עמילופלסטים</a:t>
            </a:r>
            <a:endParaRPr sz="1800"/>
          </a:p>
          <a:p>
            <a:pPr marL="0" lvl="0" indent="0" rtl="1">
              <a:spcBef>
                <a:spcPts val="1600"/>
              </a:spcBef>
              <a:spcAft>
                <a:spcPts val="0"/>
              </a:spcAft>
              <a:buNone/>
            </a:pPr>
            <a:r>
              <a:rPr lang="en" sz="1800" b="1"/>
              <a:t>האורגניזמים אתם בחרנו לעבוד:</a:t>
            </a:r>
            <a:endParaRPr sz="1800" b="1"/>
          </a:p>
          <a:p>
            <a:pPr marL="457200" lvl="0" indent="-342900" rtl="1">
              <a:spcBef>
                <a:spcPts val="1600"/>
              </a:spcBef>
              <a:spcAft>
                <a:spcPts val="0"/>
              </a:spcAft>
              <a:buSzPts val="1800"/>
              <a:buChar char="●"/>
            </a:pPr>
            <a:r>
              <a:rPr lang="en" sz="1800"/>
              <a:t>חיטה</a:t>
            </a:r>
            <a:endParaRPr sz="1800"/>
          </a:p>
          <a:p>
            <a:pPr marL="457200" lvl="0" indent="-342900" rtl="1">
              <a:spcBef>
                <a:spcPts val="0"/>
              </a:spcBef>
              <a:spcAft>
                <a:spcPts val="0"/>
              </a:spcAft>
              <a:buSzPts val="1800"/>
              <a:buChar char="●"/>
            </a:pPr>
            <a:r>
              <a:rPr lang="en" sz="1800"/>
              <a:t>מאש (לוביה)</a:t>
            </a:r>
            <a:endParaRPr sz="1800"/>
          </a:p>
        </p:txBody>
      </p:sp>
      <p:pic>
        <p:nvPicPr>
          <p:cNvPr id="161" name="Shape 161"/>
          <p:cNvPicPr preferRelativeResize="0"/>
          <p:nvPr/>
        </p:nvPicPr>
        <p:blipFill rotWithShape="1">
          <a:blip r:embed="rId3">
            <a:alphaModFix/>
          </a:blip>
          <a:srcRect t="1978" b="1969"/>
          <a:stretch/>
        </p:blipFill>
        <p:spPr>
          <a:xfrm>
            <a:off x="4705150" y="342525"/>
            <a:ext cx="2035800" cy="1955426"/>
          </a:xfrm>
          <a:prstGeom prst="rect">
            <a:avLst/>
          </a:prstGeom>
          <a:noFill/>
          <a:ln>
            <a:noFill/>
          </a:ln>
        </p:spPr>
      </p:pic>
      <p:pic>
        <p:nvPicPr>
          <p:cNvPr id="162" name="Shape 162"/>
          <p:cNvPicPr preferRelativeResize="0"/>
          <p:nvPr/>
        </p:nvPicPr>
        <p:blipFill rotWithShape="1">
          <a:blip r:embed="rId4">
            <a:alphaModFix/>
          </a:blip>
          <a:srcRect l="15426" r="15426"/>
          <a:stretch/>
        </p:blipFill>
        <p:spPr>
          <a:xfrm>
            <a:off x="6788225" y="342525"/>
            <a:ext cx="2035800" cy="1955426"/>
          </a:xfrm>
          <a:prstGeom prst="rect">
            <a:avLst/>
          </a:prstGeom>
          <a:noFill/>
          <a:ln>
            <a:noFill/>
          </a:ln>
        </p:spPr>
      </p:pic>
      <p:pic>
        <p:nvPicPr>
          <p:cNvPr id="163" name="Shape 163" descr="Plants have developed responses called tropisms. A tropism is a growth in response to a stimulus; so light and water in the plant’s case. &#10;&#10;There are different types of tropisms: Positive tropisms are when growth is towards the stimulus - so the plant growing towards the light to maximise the stimulus for photosynthesis. Negative tropisms are when growth is away from the stimulus - so roots growing away from the light, and deeper into the soil, so there is less chance of them being dried out. These are both phototropisms: growth in response to light. &#10;&#10;There are also geotropisms which is growth in response to gravity.  The stem undergoes negative geotropism, because it goes against gravity, and grows upwards towards the light. Whereas roots undergo positive geotropism, because they grow in the same direction as gravity - downwards. So unsurprisingly, plants grow in response to light and water, and grow towards or away from light (Phototropism) and with or against gravity (Geotropism). But something must control this growth. Just like humans, plants have growth hormones. &#10;&#10;We will look at these plant hormones in our video called ‘plant hormones: auxins and gibberellins’ and we will see how they are used in weed killers, fruit ripening and more.&#10;&#10;SUBSCRIBE to the FuseSchool YouTube channel for many more educational videos. Our teachers and animators come together to make fun &amp; easy-to-understand videos in Chemistry, Biology, Physics, Maths &amp; ICT.&#10;&#10;VISIT us at www.fuseschool.org, where all of our videos are carefully organised into topics and specific orders, and to see what else we have on offer. Comment, like and share with other learners. You can both ask and answer questions, and teachers will get back to you.&#10;&#10;These videos can be used in a flipped classroom model or as a revision aid. &#10;&#10;Find all of our Chemistry videos here:&#10;https://www.youtube.com/watch?v=cRnpKjHpFyg&amp;list=PLW0gavSzhMlReKGMVfUt6YuNQsO0bqSMV &#10;&#10;Find all of our Biology videos here: &#10;https://www.youtube.com/watch?v=tjkHzEVcyrE&amp;list=PLW0gavSzhMlQYSpKryVcEr3ERup5SxHl0 &#10;&#10;Find all of our Maths videos here:&#10;https://www.youtube.com/watch?v=hJq_cdz_L00&amp;list=PLW0gavSzhMlTyWKCgW1616v3fIywogoZQ &#10;&#10;Twitter: https://twitter.com/fuseSchool&#10;&#10;Access a deeper Learning Experience in the FuseSchool platform and app: www.fuseschool.org&#10;Follow us: http://www.youtube.com/fuseschool&#10;Friend us: http://www.facebook.com/fuseschool&#10;&#10;This Open Educational Resource is free of charge, under a Creative Commons License: Attribution-NonCommercial CC BY-NC ( View License Deed: http://creativecommons.org/licenses/by-nc/4.0/ ).  You are allowed to download the video for nonprofit, educational use. If you would like to modify the video, please contact us: info@fuseschool.org" title="Plant Hormones: Tropisms | Biology for All | FuseSchool">
            <a:hlinkClick r:id="rId5"/>
          </p:cNvPr>
          <p:cNvPicPr preferRelativeResize="0"/>
          <p:nvPr/>
        </p:nvPicPr>
        <p:blipFill>
          <a:blip r:embed="rId6">
            <a:alphaModFix/>
          </a:blip>
          <a:stretch>
            <a:fillRect/>
          </a:stretch>
        </p:blipFill>
        <p:spPr>
          <a:xfrm>
            <a:off x="4692300" y="2450350"/>
            <a:ext cx="4131725" cy="23257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5430650" y="1375500"/>
            <a:ext cx="3069000" cy="23925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3200" b="1">
                <a:solidFill>
                  <a:schemeClr val="dk2"/>
                </a:solidFill>
              </a:rPr>
              <a:t>שאלת החקר:</a:t>
            </a:r>
            <a:endParaRPr sz="2400">
              <a:solidFill>
                <a:srgbClr val="000000"/>
              </a:solidFill>
              <a:latin typeface="Arial"/>
              <a:ea typeface="Arial"/>
              <a:cs typeface="Arial"/>
              <a:sym typeface="Arial"/>
            </a:endParaRPr>
          </a:p>
          <a:p>
            <a:pPr marL="0" lvl="0" indent="0" algn="ctr" rtl="1">
              <a:lnSpc>
                <a:spcPct val="115000"/>
              </a:lnSpc>
              <a:spcBef>
                <a:spcPts val="0"/>
              </a:spcBef>
              <a:spcAft>
                <a:spcPts val="0"/>
              </a:spcAft>
              <a:buNone/>
            </a:pPr>
            <a:r>
              <a:rPr lang="en" sz="2400">
                <a:solidFill>
                  <a:srgbClr val="000000"/>
                </a:solidFill>
                <a:latin typeface="Arial"/>
                <a:ea typeface="Arial"/>
                <a:cs typeface="Arial"/>
                <a:sym typeface="Arial"/>
              </a:rPr>
              <a:t>מהי השפעת שיפוע מצע הגדילה על קצב גדילת ניצרון ושורשון הנבט וכיוון גדילתם</a:t>
            </a:r>
            <a:endParaRPr sz="2400">
              <a:solidFill>
                <a:srgbClr val="000000"/>
              </a:solidFill>
              <a:latin typeface="Arial"/>
              <a:ea typeface="Arial"/>
              <a:cs typeface="Arial"/>
              <a:sym typeface="Arial"/>
            </a:endParaRPr>
          </a:p>
          <a:p>
            <a:pPr marL="0" lvl="0" indent="0" algn="ctr" rtl="1">
              <a:spcBef>
                <a:spcPts val="0"/>
              </a:spcBef>
              <a:spcAft>
                <a:spcPts val="0"/>
              </a:spcAft>
              <a:buNone/>
            </a:pPr>
            <a:endParaRPr sz="2400">
              <a:solidFill>
                <a:srgbClr val="000000"/>
              </a:solidFill>
              <a:latin typeface="Arial"/>
              <a:ea typeface="Arial"/>
              <a:cs typeface="Arial"/>
              <a:sym typeface="Arial"/>
            </a:endParaRPr>
          </a:p>
          <a:p>
            <a:pPr marL="0" lvl="0" indent="0">
              <a:spcBef>
                <a:spcPts val="0"/>
              </a:spcBef>
              <a:spcAft>
                <a:spcPts val="0"/>
              </a:spcAft>
              <a:buNone/>
            </a:pPr>
            <a:endParaRPr/>
          </a:p>
        </p:txBody>
      </p:sp>
      <p:pic>
        <p:nvPicPr>
          <p:cNvPr id="169" name="Shape 169"/>
          <p:cNvPicPr preferRelativeResize="0"/>
          <p:nvPr/>
        </p:nvPicPr>
        <p:blipFill>
          <a:blip r:embed="rId3">
            <a:alphaModFix/>
          </a:blip>
          <a:stretch>
            <a:fillRect/>
          </a:stretch>
        </p:blipFill>
        <p:spPr>
          <a:xfrm>
            <a:off x="212225" y="212225"/>
            <a:ext cx="4744000" cy="4744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endParaRPr b="1"/>
          </a:p>
          <a:p>
            <a:pPr marL="0" lvl="0" indent="0" rtl="1">
              <a:spcBef>
                <a:spcPts val="0"/>
              </a:spcBef>
              <a:spcAft>
                <a:spcPts val="0"/>
              </a:spcAft>
              <a:buNone/>
            </a:pPr>
            <a:r>
              <a:rPr lang="en" b="1"/>
              <a:t>השערת הניסוי:</a:t>
            </a:r>
            <a:r>
              <a:rPr lang="en"/>
              <a:t> </a:t>
            </a:r>
            <a:endParaRPr sz="2400"/>
          </a:p>
          <a:p>
            <a:pPr marL="0" lvl="0" indent="0" rtl="1">
              <a:lnSpc>
                <a:spcPct val="115000"/>
              </a:lnSpc>
              <a:spcBef>
                <a:spcPts val="0"/>
              </a:spcBef>
              <a:spcAft>
                <a:spcPts val="0"/>
              </a:spcAft>
              <a:buNone/>
            </a:pPr>
            <a:endParaRPr sz="1200">
              <a:solidFill>
                <a:srgbClr val="000000"/>
              </a:solidFill>
              <a:latin typeface="Arial"/>
              <a:ea typeface="Arial"/>
              <a:cs typeface="Arial"/>
              <a:sym typeface="Arial"/>
            </a:endParaRPr>
          </a:p>
          <a:p>
            <a:pPr marL="0" lvl="0" indent="0" rtl="1">
              <a:lnSpc>
                <a:spcPct val="115000"/>
              </a:lnSpc>
              <a:spcBef>
                <a:spcPts val="0"/>
              </a:spcBef>
              <a:spcAft>
                <a:spcPts val="0"/>
              </a:spcAft>
              <a:buNone/>
            </a:pPr>
            <a:r>
              <a:rPr lang="en" sz="1800">
                <a:solidFill>
                  <a:srgbClr val="000000"/>
                </a:solidFill>
                <a:latin typeface="Arial"/>
                <a:ea typeface="Arial"/>
                <a:cs typeface="Arial"/>
                <a:sym typeface="Arial"/>
              </a:rPr>
              <a:t>אנחנו שיערנו כי בשיפועים הקיצוניים (במבחנות ההפוכות) צמיחת הניצרון תהיה כלפי מעלה - לכיוון האגר והשורשון כלפי מטה - באוויר. בשיפועים האחרים בהם המבחנה אינה הפוכה שורשי הנבט יגדלו אל תוך האגר (לפי כח הכבידה) והניצרון יגדל כלפי מעלה, כפי שנהוג לראות בטבע. בנוגע לקצב הגדילה - השערתנו הייתה שבמבחנות ההפוכות קצב הגדילה יהיה איטי יותר מאשר במבחנות המשופעות. </a:t>
            </a:r>
            <a:endParaRPr sz="1800">
              <a:solidFill>
                <a:srgbClr val="000000"/>
              </a:solidFill>
              <a:latin typeface="Arial"/>
              <a:ea typeface="Arial"/>
              <a:cs typeface="Arial"/>
              <a:sym typeface="Arial"/>
            </a:endParaRPr>
          </a:p>
          <a:p>
            <a:pPr marL="0" lvl="0" indent="0" rtl="1">
              <a:spcBef>
                <a:spcPts val="0"/>
              </a:spcBef>
              <a:spcAft>
                <a:spcPts val="0"/>
              </a:spcAft>
              <a:buNone/>
            </a:pPr>
            <a:endParaRPr sz="2400">
              <a:solidFill>
                <a:srgbClr val="000000"/>
              </a:solidFill>
              <a:latin typeface="Arial"/>
              <a:ea typeface="Arial"/>
              <a:cs typeface="Arial"/>
              <a:sym typeface="Arial"/>
            </a:endParaRPr>
          </a:p>
          <a:p>
            <a:pPr marL="0" lvl="0" indent="0"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4294967295"/>
          </p:nvPr>
        </p:nvSpPr>
        <p:spPr>
          <a:xfrm>
            <a:off x="4584169" y="3641661"/>
            <a:ext cx="2177400" cy="1153800"/>
          </a:xfrm>
          <a:prstGeom prst="rect">
            <a:avLst/>
          </a:prstGeom>
        </p:spPr>
        <p:txBody>
          <a:bodyPr spcFirstLastPara="1" wrap="square" lIns="91425" tIns="91425" rIns="91425" bIns="91425" anchor="t" anchorCtr="0">
            <a:noAutofit/>
          </a:bodyPr>
          <a:lstStyle/>
          <a:p>
            <a:pPr marL="88900" marR="88900" lvl="0" indent="0" algn="ctr" rtl="1">
              <a:spcBef>
                <a:spcPts val="0"/>
              </a:spcBef>
              <a:spcAft>
                <a:spcPts val="0"/>
              </a:spcAft>
              <a:buNone/>
            </a:pPr>
            <a:r>
              <a:rPr lang="en" sz="1200"/>
              <a:t>את הניסוי המקדים עורכים לפני הניסוי העיקרי כדי לסייע לתכנון הניסוי העיקרי על מנת שהוא יבוצע באופן מיטבי. </a:t>
            </a:r>
            <a:endParaRPr sz="1200"/>
          </a:p>
        </p:txBody>
      </p:sp>
      <p:sp>
        <p:nvSpPr>
          <p:cNvPr id="180" name="Shape 180"/>
          <p:cNvSpPr/>
          <p:nvPr/>
        </p:nvSpPr>
        <p:spPr>
          <a:xfrm>
            <a:off x="0" y="0"/>
            <a:ext cx="9161100" cy="24846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מהלך הביוחקר</a:t>
            </a:r>
            <a:endParaRPr>
              <a:solidFill>
                <a:schemeClr val="lt1"/>
              </a:solidFill>
            </a:endParaRPr>
          </a:p>
        </p:txBody>
      </p:sp>
      <p:pic>
        <p:nvPicPr>
          <p:cNvPr id="182" name="Shape 182"/>
          <p:cNvPicPr preferRelativeResize="0"/>
          <p:nvPr/>
        </p:nvPicPr>
        <p:blipFill rotWithShape="1">
          <a:blip r:embed="rId3">
            <a:alphaModFix/>
          </a:blip>
          <a:srcRect l="20646" r="20646"/>
          <a:stretch/>
        </p:blipFill>
        <p:spPr>
          <a:xfrm>
            <a:off x="431500" y="1351550"/>
            <a:ext cx="1644300" cy="1644300"/>
          </a:xfrm>
          <a:prstGeom prst="ellipse">
            <a:avLst/>
          </a:prstGeom>
          <a:noFill/>
          <a:ln w="9525" cap="flat" cmpd="sng">
            <a:solidFill>
              <a:srgbClr val="FEFEFE"/>
            </a:solidFill>
            <a:prstDash val="solid"/>
            <a:round/>
            <a:headEnd type="none" w="sm" len="sm"/>
            <a:tailEnd type="none" w="sm" len="sm"/>
          </a:ln>
        </p:spPr>
      </p:pic>
      <p:sp>
        <p:nvSpPr>
          <p:cNvPr id="183" name="Shape 183"/>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עיבוד התוצאות וכתיבת הביוחקר</a:t>
            </a:r>
            <a:endParaRPr/>
          </a:p>
        </p:txBody>
      </p:sp>
      <p:cxnSp>
        <p:nvCxnSpPr>
          <p:cNvPr id="184" name="Shape 184"/>
          <p:cNvCxnSpPr/>
          <p:nvPr/>
        </p:nvCxnSpPr>
        <p:spPr>
          <a:xfrm>
            <a:off x="1118175" y="3613683"/>
            <a:ext cx="270900" cy="0"/>
          </a:xfrm>
          <a:prstGeom prst="straightConnector1">
            <a:avLst/>
          </a:prstGeom>
          <a:noFill/>
          <a:ln w="9525" cap="flat" cmpd="sng">
            <a:solidFill>
              <a:schemeClr val="dk1"/>
            </a:solidFill>
            <a:prstDash val="solid"/>
            <a:round/>
            <a:headEnd type="none" w="sm" len="sm"/>
            <a:tailEnd type="none" w="sm" len="sm"/>
          </a:ln>
        </p:spPr>
      </p:cxnSp>
      <p:sp>
        <p:nvSpPr>
          <p:cNvPr id="185" name="Shape 185"/>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sz="1200"/>
              <a:t>כתיבת הביוחקר מתחילה עוד בשלב הניסוי המקדים ומסתיימת רק לאחר סיום הניסוי העיקרי. מחברת בין כל חלקי העבודה.</a:t>
            </a:r>
            <a:endParaRPr sz="1200"/>
          </a:p>
        </p:txBody>
      </p:sp>
      <p:pic>
        <p:nvPicPr>
          <p:cNvPr id="186" name="Shape 186"/>
          <p:cNvPicPr preferRelativeResize="0"/>
          <p:nvPr/>
        </p:nvPicPr>
        <p:blipFill rotWithShape="1">
          <a:blip r:embed="rId4">
            <a:alphaModFix/>
          </a:blip>
          <a:srcRect l="21862" r="21862"/>
          <a:stretch/>
        </p:blipFill>
        <p:spPr>
          <a:xfrm>
            <a:off x="2649442" y="1351550"/>
            <a:ext cx="1644300" cy="1644300"/>
          </a:xfrm>
          <a:prstGeom prst="ellipse">
            <a:avLst/>
          </a:prstGeom>
          <a:noFill/>
          <a:ln>
            <a:noFill/>
          </a:ln>
        </p:spPr>
      </p:pic>
      <p:sp>
        <p:nvSpPr>
          <p:cNvPr id="187" name="Shape 187"/>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ביצוע הניסוי</a:t>
            </a:r>
            <a:endParaRPr/>
          </a:p>
        </p:txBody>
      </p:sp>
      <p:cxnSp>
        <p:nvCxnSpPr>
          <p:cNvPr id="188" name="Shape 188"/>
          <p:cNvCxnSpPr/>
          <p:nvPr/>
        </p:nvCxnSpPr>
        <p:spPr>
          <a:xfrm>
            <a:off x="3327800" y="3613683"/>
            <a:ext cx="270900" cy="0"/>
          </a:xfrm>
          <a:prstGeom prst="straightConnector1">
            <a:avLst/>
          </a:prstGeom>
          <a:noFill/>
          <a:ln w="9525" cap="flat" cmpd="sng">
            <a:solidFill>
              <a:schemeClr val="dk1"/>
            </a:solidFill>
            <a:prstDash val="solid"/>
            <a:round/>
            <a:headEnd type="none" w="sm" len="sm"/>
            <a:tailEnd type="none" w="sm" len="sm"/>
          </a:ln>
        </p:spPr>
      </p:cxnSp>
      <p:sp>
        <p:nvSpPr>
          <p:cNvPr id="189" name="Shape 189"/>
          <p:cNvSpPr txBox="1">
            <a:spLocks noGrp="1"/>
          </p:cNvSpPr>
          <p:nvPr>
            <p:ph type="body" idx="4294967295"/>
          </p:nvPr>
        </p:nvSpPr>
        <p:spPr>
          <a:xfrm>
            <a:off x="2374545" y="3641661"/>
            <a:ext cx="2177400" cy="1153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sz="1200"/>
              <a:t>בניסוי העיקרי מיישמים את מה שלמדנו מהניסוי המקדים, ובתוצאות שלו נעשה שימוש בשביל לאשר או להפריח את ההשערה. </a:t>
            </a:r>
            <a:endParaRPr sz="1200"/>
          </a:p>
        </p:txBody>
      </p:sp>
      <p:pic>
        <p:nvPicPr>
          <p:cNvPr id="190" name="Shape 190"/>
          <p:cNvPicPr preferRelativeResize="0"/>
          <p:nvPr/>
        </p:nvPicPr>
        <p:blipFill rotWithShape="1">
          <a:blip r:embed="rId5">
            <a:alphaModFix/>
          </a:blip>
          <a:srcRect l="21862" r="21862"/>
          <a:stretch/>
        </p:blipFill>
        <p:spPr>
          <a:xfrm>
            <a:off x="4867408" y="1351550"/>
            <a:ext cx="1644300" cy="1644300"/>
          </a:xfrm>
          <a:prstGeom prst="ellipse">
            <a:avLst/>
          </a:prstGeom>
          <a:noFill/>
          <a:ln>
            <a:noFill/>
          </a:ln>
        </p:spPr>
      </p:pic>
      <p:sp>
        <p:nvSpPr>
          <p:cNvPr id="191" name="Shape 191"/>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ביצוע הניסוי המקדים</a:t>
            </a:r>
            <a:endParaRPr/>
          </a:p>
        </p:txBody>
      </p:sp>
      <p:cxnSp>
        <p:nvCxnSpPr>
          <p:cNvPr id="192" name="Shape 192"/>
          <p:cNvCxnSpPr/>
          <p:nvPr/>
        </p:nvCxnSpPr>
        <p:spPr>
          <a:xfrm>
            <a:off x="5554075" y="3613683"/>
            <a:ext cx="270900" cy="0"/>
          </a:xfrm>
          <a:prstGeom prst="straightConnector1">
            <a:avLst/>
          </a:prstGeom>
          <a:noFill/>
          <a:ln w="9525" cap="flat" cmpd="sng">
            <a:solidFill>
              <a:schemeClr val="dk1"/>
            </a:solidFill>
            <a:prstDash val="solid"/>
            <a:round/>
            <a:headEnd type="none" w="sm" len="sm"/>
            <a:tailEnd type="none" w="sm" len="sm"/>
          </a:ln>
        </p:spPr>
      </p:cxnSp>
      <p:pic>
        <p:nvPicPr>
          <p:cNvPr id="193" name="Shape 193"/>
          <p:cNvPicPr preferRelativeResize="0"/>
          <p:nvPr/>
        </p:nvPicPr>
        <p:blipFill rotWithShape="1">
          <a:blip r:embed="rId6">
            <a:alphaModFix/>
          </a:blip>
          <a:srcRect l="8794" r="8785"/>
          <a:stretch/>
        </p:blipFill>
        <p:spPr>
          <a:xfrm>
            <a:off x="7085375" y="1351550"/>
            <a:ext cx="1644300" cy="1644300"/>
          </a:xfrm>
          <a:prstGeom prst="ellipse">
            <a:avLst/>
          </a:prstGeom>
          <a:noFill/>
          <a:ln>
            <a:noFill/>
          </a:ln>
        </p:spPr>
      </p:pic>
      <p:sp>
        <p:nvSpPr>
          <p:cNvPr id="194" name="Shape 194"/>
          <p:cNvSpPr txBox="1">
            <a:spLocks noGrp="1"/>
          </p:cNvSpPr>
          <p:nvPr>
            <p:ph type="body" idx="4294967295"/>
          </p:nvPr>
        </p:nvSpPr>
        <p:spPr>
          <a:xfrm>
            <a:off x="6793800" y="3108900"/>
            <a:ext cx="2177400" cy="532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a:t>מחקר מקדים ובחירת שאלת החקר</a:t>
            </a:r>
            <a:endParaRPr/>
          </a:p>
        </p:txBody>
      </p:sp>
      <p:cxnSp>
        <p:nvCxnSpPr>
          <p:cNvPr id="195" name="Shape 195"/>
          <p:cNvCxnSpPr/>
          <p:nvPr/>
        </p:nvCxnSpPr>
        <p:spPr>
          <a:xfrm>
            <a:off x="7747050" y="3613683"/>
            <a:ext cx="270900" cy="0"/>
          </a:xfrm>
          <a:prstGeom prst="straightConnector1">
            <a:avLst/>
          </a:prstGeom>
          <a:noFill/>
          <a:ln w="9525" cap="flat" cmpd="sng">
            <a:solidFill>
              <a:schemeClr val="dk1"/>
            </a:solidFill>
            <a:prstDash val="solid"/>
            <a:round/>
            <a:headEnd type="none" w="sm" len="sm"/>
            <a:tailEnd type="none" w="sm" len="sm"/>
          </a:ln>
        </p:spPr>
      </p:cxnSp>
      <p:sp>
        <p:nvSpPr>
          <p:cNvPr id="196" name="Shape 196"/>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88900" marR="88900" lvl="0" indent="0" algn="ctr" rtl="1">
              <a:lnSpc>
                <a:spcPct val="115000"/>
              </a:lnSpc>
              <a:spcBef>
                <a:spcPts val="0"/>
              </a:spcBef>
              <a:spcAft>
                <a:spcPts val="0"/>
              </a:spcAft>
              <a:buNone/>
            </a:pPr>
            <a:r>
              <a:rPr lang="en" sz="1200"/>
              <a:t>מעלים רעיונות לניסויים על בסיס ידע קודם ותחומים מעניינים, קוראים וחוקרים את הנושא.</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468325" y="845700"/>
            <a:ext cx="6424200" cy="7050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t>בין הניסוי המקדים לעיקרי</a:t>
            </a:r>
            <a:endParaRPr/>
          </a:p>
        </p:txBody>
      </p:sp>
      <p:sp>
        <p:nvSpPr>
          <p:cNvPr id="202" name="Shape 202"/>
          <p:cNvSpPr txBox="1">
            <a:spLocks noGrp="1"/>
          </p:cNvSpPr>
          <p:nvPr>
            <p:ph type="subTitle" idx="1"/>
          </p:nvPr>
        </p:nvSpPr>
        <p:spPr>
          <a:xfrm>
            <a:off x="1750475" y="1550700"/>
            <a:ext cx="5859900" cy="393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a:t>לאחר ניסוי מקדים אחד ניגשנו לביצוע הניסוי העיקרי אך נאלצנו לבצע ניסוי עיקרי חדש מכיוון שלא היינו ערוכים נכון לביצוע המדידות. </a:t>
            </a:r>
            <a:endParaRPr sz="1100">
              <a:solidFill>
                <a:srgbClr val="000000"/>
              </a:solidFill>
              <a:latin typeface="Arial"/>
              <a:ea typeface="Arial"/>
              <a:cs typeface="Arial"/>
              <a:sym typeface="Arial"/>
            </a:endParaRPr>
          </a:p>
          <a:p>
            <a:pPr marL="0" lvl="0" indent="0" algn="ctr" rtl="1">
              <a:spcBef>
                <a:spcPts val="0"/>
              </a:spcBef>
              <a:spcAft>
                <a:spcPts val="0"/>
              </a:spcAft>
              <a:buNone/>
            </a:pPr>
            <a:endParaRPr/>
          </a:p>
        </p:txBody>
      </p:sp>
      <p:sp>
        <p:nvSpPr>
          <p:cNvPr id="203" name="Shape 203"/>
          <p:cNvSpPr txBox="1">
            <a:spLocks noGrp="1"/>
          </p:cNvSpPr>
          <p:nvPr>
            <p:ph type="body" idx="2"/>
          </p:nvPr>
        </p:nvSpPr>
        <p:spPr>
          <a:xfrm>
            <a:off x="819150" y="2467050"/>
            <a:ext cx="7432800" cy="2102100"/>
          </a:xfrm>
          <a:prstGeom prst="rect">
            <a:avLst/>
          </a:prstGeom>
        </p:spPr>
        <p:txBody>
          <a:bodyPr spcFirstLastPara="1" wrap="square" lIns="91425" tIns="91425" rIns="91425" bIns="91425" anchor="t" anchorCtr="0">
            <a:noAutofit/>
          </a:bodyPr>
          <a:lstStyle/>
          <a:p>
            <a:pPr marL="0" lvl="0" indent="0" rtl="1">
              <a:spcBef>
                <a:spcPts val="0"/>
              </a:spcBef>
              <a:spcAft>
                <a:spcPts val="0"/>
              </a:spcAft>
              <a:buClr>
                <a:schemeClr val="dk1"/>
              </a:buClr>
              <a:buSzPts val="1100"/>
              <a:buNone/>
            </a:pPr>
            <a:r>
              <a:rPr lang="en" sz="2400" b="1" dirty="0"/>
              <a:t>הבעיות שהיו בניסוי המקדים:</a:t>
            </a:r>
            <a:endParaRPr sz="2400" b="1" dirty="0"/>
          </a:p>
          <a:p>
            <a:pPr marL="457200" lvl="0" indent="-381000" rtl="1">
              <a:spcBef>
                <a:spcPts val="0"/>
              </a:spcBef>
              <a:spcAft>
                <a:spcPts val="0"/>
              </a:spcAft>
              <a:buSzPts val="2400"/>
              <a:buChar char="●"/>
            </a:pPr>
            <a:r>
              <a:rPr lang="en" sz="2400" dirty="0"/>
              <a:t>השפעה של הפוטוטרופיזם על תוצאות הניסוי - ללא קופסה</a:t>
            </a:r>
            <a:endParaRPr sz="2400" dirty="0"/>
          </a:p>
          <a:p>
            <a:pPr marL="457200" lvl="0" indent="-381000" rtl="1">
              <a:spcBef>
                <a:spcPts val="0"/>
              </a:spcBef>
              <a:spcAft>
                <a:spcPts val="0"/>
              </a:spcAft>
              <a:buSzPts val="2400"/>
              <a:buChar char="●"/>
            </a:pPr>
            <a:r>
              <a:rPr lang="en" sz="2400" dirty="0"/>
              <a:t>לא חשבנו מספיק לעומק על דרך המדידה </a:t>
            </a:r>
            <a:endParaRPr sz="2400" dirty="0"/>
          </a:p>
          <a:p>
            <a:pPr marL="457200" lvl="0" indent="-381000" rtl="1">
              <a:spcBef>
                <a:spcPts val="0"/>
              </a:spcBef>
              <a:spcAft>
                <a:spcPts val="0"/>
              </a:spcAft>
              <a:buSzPts val="2400"/>
              <a:buChar char="●"/>
            </a:pPr>
            <a:r>
              <a:rPr lang="en" sz="2400" dirty="0"/>
              <a:t>מבחנות רחבות לעומת מבחנות צרות (קוטר מבחנה שונה)</a:t>
            </a:r>
            <a:endParaRPr sz="2400" dirty="0"/>
          </a:p>
          <a:p>
            <a:pPr marL="457200" lvl="0" indent="-381000" rtl="1">
              <a:spcBef>
                <a:spcPts val="0"/>
              </a:spcBef>
              <a:spcAft>
                <a:spcPts val="0"/>
              </a:spcAft>
              <a:buSzPts val="2400"/>
              <a:buChar char="●"/>
            </a:pPr>
            <a:r>
              <a:rPr lang="en" sz="2400" dirty="0"/>
              <a:t>גובה האגר במבחנות</a:t>
            </a:r>
            <a:endParaRPr sz="2400" dirty="0"/>
          </a:p>
          <a:p>
            <a:pPr marL="0" lvl="0" indent="0" rtl="1">
              <a:spcBef>
                <a:spcPts val="0"/>
              </a:spcBef>
              <a:spcAft>
                <a:spcPts val="0"/>
              </a:spcAft>
              <a:buClr>
                <a:schemeClr val="dk1"/>
              </a:buClr>
              <a:buSzPts val="1100"/>
              <a:buNone/>
            </a:pPr>
            <a:endParaRPr sz="2400" dirty="0"/>
          </a:p>
          <a:p>
            <a:pPr marL="0" lvl="0" indent="0" rtl="1">
              <a:spcBef>
                <a:spcPts val="1600"/>
              </a:spcBef>
              <a:spcAft>
                <a:spcPts val="1600"/>
              </a:spcAft>
              <a:buNone/>
            </a:pP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cxnSp>
        <p:nvCxnSpPr>
          <p:cNvPr id="208" name="Shape 208"/>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cxnSp>
        <p:nvCxnSpPr>
          <p:cNvPr id="209" name="Shape 209"/>
          <p:cNvCxnSpPr/>
          <p:nvPr/>
        </p:nvCxnSpPr>
        <p:spPr>
          <a:xfrm>
            <a:off x="4941300" y="3724283"/>
            <a:ext cx="3891000" cy="0"/>
          </a:xfrm>
          <a:prstGeom prst="straightConnector1">
            <a:avLst/>
          </a:prstGeom>
          <a:noFill/>
          <a:ln w="19050" cap="flat" cmpd="sng">
            <a:solidFill>
              <a:schemeClr val="lt2"/>
            </a:solidFill>
            <a:prstDash val="solid"/>
            <a:round/>
            <a:headEnd type="none" w="sm" len="sm"/>
            <a:tailEnd type="none" w="sm" len="sm"/>
          </a:ln>
        </p:spPr>
      </p:cxnSp>
      <p:pic>
        <p:nvPicPr>
          <p:cNvPr id="210" name="Shape 210"/>
          <p:cNvPicPr preferRelativeResize="0"/>
          <p:nvPr/>
        </p:nvPicPr>
        <p:blipFill rotWithShape="1">
          <a:blip r:embed="rId3">
            <a:alphaModFix/>
          </a:blip>
          <a:srcRect t="45172" b="16300"/>
          <a:stretch/>
        </p:blipFill>
        <p:spPr>
          <a:xfrm>
            <a:off x="425025" y="394675"/>
            <a:ext cx="3891000" cy="1777824"/>
          </a:xfrm>
          <a:prstGeom prst="rect">
            <a:avLst/>
          </a:prstGeom>
          <a:noFill/>
          <a:ln>
            <a:noFill/>
          </a:ln>
        </p:spPr>
      </p:pic>
      <p:pic>
        <p:nvPicPr>
          <p:cNvPr id="211" name="Shape 211"/>
          <p:cNvPicPr preferRelativeResize="0"/>
          <p:nvPr/>
        </p:nvPicPr>
        <p:blipFill rotWithShape="1">
          <a:blip r:embed="rId4">
            <a:alphaModFix/>
          </a:blip>
          <a:srcRect t="17461" b="17455"/>
          <a:stretch/>
        </p:blipFill>
        <p:spPr>
          <a:xfrm>
            <a:off x="425025" y="2309573"/>
            <a:ext cx="1935248" cy="1134924"/>
          </a:xfrm>
          <a:prstGeom prst="rect">
            <a:avLst/>
          </a:prstGeom>
          <a:noFill/>
          <a:ln>
            <a:noFill/>
          </a:ln>
        </p:spPr>
      </p:pic>
      <p:pic>
        <p:nvPicPr>
          <p:cNvPr id="212" name="Shape 212"/>
          <p:cNvPicPr preferRelativeResize="0"/>
          <p:nvPr/>
        </p:nvPicPr>
        <p:blipFill rotWithShape="1">
          <a:blip r:embed="rId5">
            <a:alphaModFix/>
          </a:blip>
          <a:srcRect t="42689" b="11348"/>
          <a:stretch/>
        </p:blipFill>
        <p:spPr>
          <a:xfrm>
            <a:off x="2464075" y="2309573"/>
            <a:ext cx="1851924" cy="1134928"/>
          </a:xfrm>
          <a:prstGeom prst="rect">
            <a:avLst/>
          </a:prstGeom>
          <a:noFill/>
          <a:ln>
            <a:noFill/>
          </a:ln>
        </p:spPr>
      </p:pic>
      <p:sp>
        <p:nvSpPr>
          <p:cNvPr id="213" name="Shape 213"/>
          <p:cNvSpPr txBox="1">
            <a:spLocks noGrp="1"/>
          </p:cNvSpPr>
          <p:nvPr>
            <p:ph type="body" idx="4294967295"/>
          </p:nvPr>
        </p:nvSpPr>
        <p:spPr>
          <a:xfrm>
            <a:off x="4886850" y="3796875"/>
            <a:ext cx="3999900" cy="530400"/>
          </a:xfrm>
          <a:prstGeom prst="rect">
            <a:avLst/>
          </a:prstGeom>
        </p:spPr>
        <p:txBody>
          <a:bodyPr spcFirstLastPara="1" wrap="square" lIns="91425" tIns="91425" rIns="91425" bIns="91425" anchor="b" anchorCtr="0">
            <a:noAutofit/>
          </a:bodyPr>
          <a:lstStyle/>
          <a:p>
            <a:pPr marL="0" lvl="0" indent="0" rtl="1">
              <a:lnSpc>
                <a:spcPct val="100000"/>
              </a:lnSpc>
              <a:spcBef>
                <a:spcPts val="0"/>
              </a:spcBef>
              <a:spcAft>
                <a:spcPts val="0"/>
              </a:spcAft>
              <a:buNone/>
            </a:pPr>
            <a:r>
              <a:rPr lang="en" sz="2100" b="1">
                <a:solidFill>
                  <a:schemeClr val="accent3"/>
                </a:solidFill>
              </a:rPr>
              <a:t>הגורם הבלתי תלוי (המשפיע)</a:t>
            </a:r>
            <a:endParaRPr sz="2100" b="1">
              <a:solidFill>
                <a:schemeClr val="accent3"/>
              </a:solidFill>
            </a:endParaRPr>
          </a:p>
        </p:txBody>
      </p:sp>
      <p:sp>
        <p:nvSpPr>
          <p:cNvPr id="214" name="Shape 214"/>
          <p:cNvSpPr txBox="1">
            <a:spLocks noGrp="1"/>
          </p:cNvSpPr>
          <p:nvPr>
            <p:ph type="body" idx="4294967295"/>
          </p:nvPr>
        </p:nvSpPr>
        <p:spPr>
          <a:xfrm>
            <a:off x="4886844" y="4327275"/>
            <a:ext cx="3999900" cy="639300"/>
          </a:xfrm>
          <a:prstGeom prst="rect">
            <a:avLst/>
          </a:prstGeom>
        </p:spPr>
        <p:txBody>
          <a:bodyPr spcFirstLastPara="1" wrap="square" lIns="91425" tIns="91425" rIns="91425" bIns="91425" anchor="t" anchorCtr="0">
            <a:noAutofit/>
          </a:bodyPr>
          <a:lstStyle/>
          <a:p>
            <a:pPr marL="0" lvl="0" indent="0" rtl="1">
              <a:spcBef>
                <a:spcPts val="0"/>
              </a:spcBef>
              <a:spcAft>
                <a:spcPts val="1600"/>
              </a:spcAft>
              <a:buNone/>
            </a:pPr>
            <a:r>
              <a:rPr lang="en" sz="1200"/>
              <a:t>שיפוע מצע הגדילה (שיפוע המבחנות)</a:t>
            </a:r>
            <a:endParaRPr sz="1200"/>
          </a:p>
        </p:txBody>
      </p:sp>
      <p:pic>
        <p:nvPicPr>
          <p:cNvPr id="215" name="Shape 215"/>
          <p:cNvPicPr preferRelativeResize="0"/>
          <p:nvPr/>
        </p:nvPicPr>
        <p:blipFill rotWithShape="1">
          <a:blip r:embed="rId6">
            <a:alphaModFix/>
          </a:blip>
          <a:srcRect l="2107" r="2107"/>
          <a:stretch/>
        </p:blipFill>
        <p:spPr>
          <a:xfrm>
            <a:off x="4941300" y="397925"/>
            <a:ext cx="3891000" cy="3046575"/>
          </a:xfrm>
          <a:prstGeom prst="rect">
            <a:avLst/>
          </a:prstGeom>
          <a:noFill/>
          <a:ln>
            <a:noFill/>
          </a:ln>
        </p:spPr>
      </p:pic>
      <p:sp>
        <p:nvSpPr>
          <p:cNvPr id="216" name="Shape 216"/>
          <p:cNvSpPr txBox="1">
            <a:spLocks noGrp="1"/>
          </p:cNvSpPr>
          <p:nvPr>
            <p:ph type="body" idx="4294967295"/>
          </p:nvPr>
        </p:nvSpPr>
        <p:spPr>
          <a:xfrm>
            <a:off x="378975" y="3796875"/>
            <a:ext cx="3999900" cy="530400"/>
          </a:xfrm>
          <a:prstGeom prst="rect">
            <a:avLst/>
          </a:prstGeom>
        </p:spPr>
        <p:txBody>
          <a:bodyPr spcFirstLastPara="1" wrap="square" lIns="91425" tIns="91425" rIns="91425" bIns="91425" anchor="b" anchorCtr="0">
            <a:noAutofit/>
          </a:bodyPr>
          <a:lstStyle/>
          <a:p>
            <a:pPr marL="0" lvl="0" indent="0" rtl="1">
              <a:lnSpc>
                <a:spcPct val="100000"/>
              </a:lnSpc>
              <a:spcBef>
                <a:spcPts val="0"/>
              </a:spcBef>
              <a:spcAft>
                <a:spcPts val="0"/>
              </a:spcAft>
              <a:buNone/>
            </a:pPr>
            <a:r>
              <a:rPr lang="en" sz="2100" b="1">
                <a:solidFill>
                  <a:schemeClr val="accent3"/>
                </a:solidFill>
              </a:rPr>
              <a:t>הגורם התלוי (המושפע)</a:t>
            </a:r>
            <a:endParaRPr sz="2100" b="1">
              <a:solidFill>
                <a:schemeClr val="accent3"/>
              </a:solidFill>
            </a:endParaRPr>
          </a:p>
        </p:txBody>
      </p:sp>
      <p:sp>
        <p:nvSpPr>
          <p:cNvPr id="217" name="Shape 217"/>
          <p:cNvSpPr txBox="1">
            <a:spLocks noGrp="1"/>
          </p:cNvSpPr>
          <p:nvPr>
            <p:ph type="body" idx="4294967295"/>
          </p:nvPr>
        </p:nvSpPr>
        <p:spPr>
          <a:xfrm>
            <a:off x="370581" y="4327275"/>
            <a:ext cx="3999900" cy="639300"/>
          </a:xfrm>
          <a:prstGeom prst="rect">
            <a:avLst/>
          </a:prstGeom>
        </p:spPr>
        <p:txBody>
          <a:bodyPr spcFirstLastPara="1" wrap="square" lIns="91425" tIns="91425" rIns="91425" bIns="91425" anchor="t" anchorCtr="0">
            <a:noAutofit/>
          </a:bodyPr>
          <a:lstStyle/>
          <a:p>
            <a:pPr marL="0" lvl="0" indent="0" rtl="1">
              <a:spcBef>
                <a:spcPts val="0"/>
              </a:spcBef>
              <a:spcAft>
                <a:spcPts val="1600"/>
              </a:spcAft>
              <a:buNone/>
            </a:pPr>
            <a:r>
              <a:rPr lang="en" sz="1200"/>
              <a:t>אורך הניצרון ושורשון הנבט של הלוביה והחיטה</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4294967295"/>
          </p:nvPr>
        </p:nvSpPr>
        <p:spPr>
          <a:xfrm>
            <a:off x="4584169" y="3641661"/>
            <a:ext cx="2177400" cy="1153800"/>
          </a:xfrm>
          <a:prstGeom prst="rect">
            <a:avLst/>
          </a:prstGeom>
        </p:spPr>
        <p:txBody>
          <a:bodyPr spcFirstLastPara="1" wrap="square" lIns="91425" tIns="91425" rIns="91425" bIns="91425" anchor="t" anchorCtr="0">
            <a:noAutofit/>
          </a:bodyPr>
          <a:lstStyle/>
          <a:p>
            <a:pPr marL="88900" marR="88900" lvl="0" indent="0" algn="ctr" rtl="1">
              <a:spcBef>
                <a:spcPts val="0"/>
              </a:spcBef>
              <a:spcAft>
                <a:spcPts val="0"/>
              </a:spcAft>
              <a:buNone/>
            </a:pPr>
            <a:r>
              <a:rPr lang="en" sz="1200"/>
              <a:t>את הניסוי המקדים עורכים לפני הניסוי העיקרי כדי לסייע לתכנון הניסוי העיקרי על מנת שהוא יבוצע באופן מיטבי. </a:t>
            </a:r>
            <a:endParaRPr sz="1200"/>
          </a:p>
        </p:txBody>
      </p:sp>
      <p:sp>
        <p:nvSpPr>
          <p:cNvPr id="223" name="Shape 223"/>
          <p:cNvSpPr/>
          <p:nvPr/>
        </p:nvSpPr>
        <p:spPr>
          <a:xfrm>
            <a:off x="0" y="0"/>
            <a:ext cx="9161100" cy="24846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מהלך הביוחקר</a:t>
            </a:r>
            <a:endParaRPr>
              <a:solidFill>
                <a:schemeClr val="lt1"/>
              </a:solidFill>
            </a:endParaRPr>
          </a:p>
        </p:txBody>
      </p:sp>
      <p:pic>
        <p:nvPicPr>
          <p:cNvPr id="225" name="Shape 225"/>
          <p:cNvPicPr preferRelativeResize="0"/>
          <p:nvPr/>
        </p:nvPicPr>
        <p:blipFill rotWithShape="1">
          <a:blip r:embed="rId3">
            <a:alphaModFix/>
          </a:blip>
          <a:srcRect l="20646" r="20646"/>
          <a:stretch/>
        </p:blipFill>
        <p:spPr>
          <a:xfrm>
            <a:off x="431500" y="1351550"/>
            <a:ext cx="1644300" cy="1644300"/>
          </a:xfrm>
          <a:prstGeom prst="ellipse">
            <a:avLst/>
          </a:prstGeom>
          <a:noFill/>
          <a:ln w="9525" cap="flat" cmpd="sng">
            <a:solidFill>
              <a:srgbClr val="FEFEFE"/>
            </a:solidFill>
            <a:prstDash val="solid"/>
            <a:round/>
            <a:headEnd type="none" w="sm" len="sm"/>
            <a:tailEnd type="none" w="sm" len="sm"/>
          </a:ln>
        </p:spPr>
      </p:pic>
      <p:sp>
        <p:nvSpPr>
          <p:cNvPr id="226" name="Shape 226"/>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עיבוד התוצאות וכתיבת הביוחקר</a:t>
            </a:r>
            <a:endParaRPr/>
          </a:p>
        </p:txBody>
      </p:sp>
      <p:cxnSp>
        <p:nvCxnSpPr>
          <p:cNvPr id="227" name="Shape 227"/>
          <p:cNvCxnSpPr/>
          <p:nvPr/>
        </p:nvCxnSpPr>
        <p:spPr>
          <a:xfrm>
            <a:off x="1118175" y="3613683"/>
            <a:ext cx="270900" cy="0"/>
          </a:xfrm>
          <a:prstGeom prst="straightConnector1">
            <a:avLst/>
          </a:prstGeom>
          <a:noFill/>
          <a:ln w="9525" cap="flat" cmpd="sng">
            <a:solidFill>
              <a:schemeClr val="dk1"/>
            </a:solidFill>
            <a:prstDash val="solid"/>
            <a:round/>
            <a:headEnd type="none" w="sm" len="sm"/>
            <a:tailEnd type="none" w="sm" len="sm"/>
          </a:ln>
        </p:spPr>
      </p:cxnSp>
      <p:sp>
        <p:nvSpPr>
          <p:cNvPr id="228" name="Shape 228"/>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sz="1200"/>
              <a:t>כתיבת הביוחקר מתחילה עוד בשלב הניסוי המקדים ומסתיימת רק לאחר סיום הניסוי העיקרי. מחברת בין כל חלקי העבודה.</a:t>
            </a:r>
            <a:endParaRPr sz="1200"/>
          </a:p>
        </p:txBody>
      </p:sp>
      <p:pic>
        <p:nvPicPr>
          <p:cNvPr id="229" name="Shape 229"/>
          <p:cNvPicPr preferRelativeResize="0"/>
          <p:nvPr/>
        </p:nvPicPr>
        <p:blipFill rotWithShape="1">
          <a:blip r:embed="rId4">
            <a:alphaModFix/>
          </a:blip>
          <a:srcRect l="21862" r="21862"/>
          <a:stretch/>
        </p:blipFill>
        <p:spPr>
          <a:xfrm>
            <a:off x="2649442" y="1351550"/>
            <a:ext cx="1644300" cy="1644300"/>
          </a:xfrm>
          <a:prstGeom prst="ellipse">
            <a:avLst/>
          </a:prstGeom>
          <a:noFill/>
          <a:ln>
            <a:noFill/>
          </a:ln>
        </p:spPr>
      </p:pic>
      <p:sp>
        <p:nvSpPr>
          <p:cNvPr id="230" name="Shape 230"/>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ביצוע הניסוי</a:t>
            </a:r>
            <a:endParaRPr/>
          </a:p>
        </p:txBody>
      </p:sp>
      <p:cxnSp>
        <p:nvCxnSpPr>
          <p:cNvPr id="231" name="Shape 231"/>
          <p:cNvCxnSpPr/>
          <p:nvPr/>
        </p:nvCxnSpPr>
        <p:spPr>
          <a:xfrm>
            <a:off x="3327800" y="3613683"/>
            <a:ext cx="270900" cy="0"/>
          </a:xfrm>
          <a:prstGeom prst="straightConnector1">
            <a:avLst/>
          </a:prstGeom>
          <a:noFill/>
          <a:ln w="9525" cap="flat" cmpd="sng">
            <a:solidFill>
              <a:schemeClr val="dk1"/>
            </a:solidFill>
            <a:prstDash val="solid"/>
            <a:round/>
            <a:headEnd type="none" w="sm" len="sm"/>
            <a:tailEnd type="none" w="sm" len="sm"/>
          </a:ln>
        </p:spPr>
      </p:cxnSp>
      <p:sp>
        <p:nvSpPr>
          <p:cNvPr id="232" name="Shape 232"/>
          <p:cNvSpPr txBox="1">
            <a:spLocks noGrp="1"/>
          </p:cNvSpPr>
          <p:nvPr>
            <p:ph type="body" idx="4294967295"/>
          </p:nvPr>
        </p:nvSpPr>
        <p:spPr>
          <a:xfrm>
            <a:off x="2374545" y="3641661"/>
            <a:ext cx="2177400" cy="1153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sz="1200"/>
              <a:t>בניסוי העיקרי מיישמים את מה שלמדנו מהניסוי המקדים, ובתוצאות שלו נעשה שימוש בשביל לאשר או להפריח את ההשערה. </a:t>
            </a:r>
            <a:endParaRPr sz="1200"/>
          </a:p>
        </p:txBody>
      </p:sp>
      <p:pic>
        <p:nvPicPr>
          <p:cNvPr id="233" name="Shape 233"/>
          <p:cNvPicPr preferRelativeResize="0"/>
          <p:nvPr/>
        </p:nvPicPr>
        <p:blipFill rotWithShape="1">
          <a:blip r:embed="rId5">
            <a:alphaModFix/>
          </a:blip>
          <a:srcRect l="21862" r="21862"/>
          <a:stretch/>
        </p:blipFill>
        <p:spPr>
          <a:xfrm>
            <a:off x="4867408" y="1351550"/>
            <a:ext cx="1644300" cy="1644300"/>
          </a:xfrm>
          <a:prstGeom prst="ellipse">
            <a:avLst/>
          </a:prstGeom>
          <a:noFill/>
          <a:ln>
            <a:noFill/>
          </a:ln>
        </p:spPr>
      </p:pic>
      <p:sp>
        <p:nvSpPr>
          <p:cNvPr id="234" name="Shape 234"/>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ביצוע הניסוי המקדים</a:t>
            </a:r>
            <a:endParaRPr/>
          </a:p>
        </p:txBody>
      </p:sp>
      <p:cxnSp>
        <p:nvCxnSpPr>
          <p:cNvPr id="235" name="Shape 235"/>
          <p:cNvCxnSpPr/>
          <p:nvPr/>
        </p:nvCxnSpPr>
        <p:spPr>
          <a:xfrm>
            <a:off x="5554075" y="3613683"/>
            <a:ext cx="270900" cy="0"/>
          </a:xfrm>
          <a:prstGeom prst="straightConnector1">
            <a:avLst/>
          </a:prstGeom>
          <a:noFill/>
          <a:ln w="9525" cap="flat" cmpd="sng">
            <a:solidFill>
              <a:schemeClr val="dk1"/>
            </a:solidFill>
            <a:prstDash val="solid"/>
            <a:round/>
            <a:headEnd type="none" w="sm" len="sm"/>
            <a:tailEnd type="none" w="sm" len="sm"/>
          </a:ln>
        </p:spPr>
      </p:cxnSp>
      <p:pic>
        <p:nvPicPr>
          <p:cNvPr id="236" name="Shape 236"/>
          <p:cNvPicPr preferRelativeResize="0"/>
          <p:nvPr/>
        </p:nvPicPr>
        <p:blipFill rotWithShape="1">
          <a:blip r:embed="rId6">
            <a:alphaModFix/>
          </a:blip>
          <a:srcRect l="8794" r="8785"/>
          <a:stretch/>
        </p:blipFill>
        <p:spPr>
          <a:xfrm>
            <a:off x="7085375" y="1351550"/>
            <a:ext cx="1644300" cy="1644300"/>
          </a:xfrm>
          <a:prstGeom prst="ellipse">
            <a:avLst/>
          </a:prstGeom>
          <a:noFill/>
          <a:ln>
            <a:noFill/>
          </a:ln>
        </p:spPr>
      </p:pic>
      <p:sp>
        <p:nvSpPr>
          <p:cNvPr id="237" name="Shape 237"/>
          <p:cNvSpPr txBox="1">
            <a:spLocks noGrp="1"/>
          </p:cNvSpPr>
          <p:nvPr>
            <p:ph type="body" idx="4294967295"/>
          </p:nvPr>
        </p:nvSpPr>
        <p:spPr>
          <a:xfrm>
            <a:off x="6793800" y="3108900"/>
            <a:ext cx="2177400" cy="5328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None/>
            </a:pPr>
            <a:r>
              <a:rPr lang="en"/>
              <a:t>מחקר מקדים ובחירת שאלת החקר</a:t>
            </a:r>
            <a:endParaRPr/>
          </a:p>
        </p:txBody>
      </p:sp>
      <p:cxnSp>
        <p:nvCxnSpPr>
          <p:cNvPr id="238" name="Shape 238"/>
          <p:cNvCxnSpPr/>
          <p:nvPr/>
        </p:nvCxnSpPr>
        <p:spPr>
          <a:xfrm>
            <a:off x="7747050" y="3613683"/>
            <a:ext cx="270900" cy="0"/>
          </a:xfrm>
          <a:prstGeom prst="straightConnector1">
            <a:avLst/>
          </a:prstGeom>
          <a:noFill/>
          <a:ln w="9525" cap="flat" cmpd="sng">
            <a:solidFill>
              <a:schemeClr val="dk1"/>
            </a:solidFill>
            <a:prstDash val="solid"/>
            <a:round/>
            <a:headEnd type="none" w="sm" len="sm"/>
            <a:tailEnd type="none" w="sm" len="sm"/>
          </a:ln>
        </p:spPr>
      </p:cxnSp>
      <p:sp>
        <p:nvSpPr>
          <p:cNvPr id="239" name="Shape 239"/>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88900" marR="88900" lvl="0" indent="0" algn="ctr" rtl="1">
              <a:lnSpc>
                <a:spcPct val="115000"/>
              </a:lnSpc>
              <a:spcBef>
                <a:spcPts val="0"/>
              </a:spcBef>
              <a:spcAft>
                <a:spcPts val="0"/>
              </a:spcAft>
              <a:buNone/>
            </a:pPr>
            <a:r>
              <a:rPr lang="en" sz="1200"/>
              <a:t>מעלים רעיונות לניסויים על בסיס ידע קודם ותחומים מעניינים, קוראים וחוקרים את הנושא.</a:t>
            </a:r>
            <a:endParaRPr sz="12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933</Words>
  <Application>Microsoft Office PowerPoint</Application>
  <PresentationFormat>‫הצגה על המסך (16:9)</PresentationFormat>
  <Paragraphs>304</Paragraphs>
  <Slides>18</Slides>
  <Notes>18</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18</vt:i4>
      </vt:variant>
    </vt:vector>
  </HeadingPairs>
  <TitlesOfParts>
    <vt:vector size="23" baseType="lpstr">
      <vt:lpstr>Arial</vt:lpstr>
      <vt:lpstr>Calibri</vt:lpstr>
      <vt:lpstr>Nunito</vt:lpstr>
      <vt:lpstr>Comfortaa</vt:lpstr>
      <vt:lpstr>Shift</vt:lpstr>
      <vt:lpstr>השפעת שיפוע מצע הגדילה על קצב גדילת ניצרון ושורשון הנבט וכיוון גדילתם</vt:lpstr>
      <vt:lpstr>מהלך הביוחקר</vt:lpstr>
      <vt:lpstr>רקע מדעי:</vt:lpstr>
      <vt:lpstr>שאלת החקר: מהי השפעת שיפוע מצע הגדילה על קצב גדילת ניצרון ושורשון הנבט וכיוון גדילתם  </vt:lpstr>
      <vt:lpstr> השערת הניסוי:   אנחנו שיערנו כי בשיפועים הקיצוניים (במבחנות ההפוכות) צמיחת הניצרון תהיה כלפי מעלה - לכיוון האגר והשורשון כלפי מטה - באוויר. בשיפועים האחרים בהם המבחנה אינה הפוכה שורשי הנבט יגדלו אל תוך האגר (לפי כח הכבידה) והניצרון יגדל כלפי מעלה, כפי שנהוג לראות בטבע. בנוגע לקצב הגדילה - השערתנו הייתה שבמבחנות ההפוכות קצב הגדילה יהיה איטי יותר מאשר במבחנות המשופעות.   </vt:lpstr>
      <vt:lpstr>מהלך הביוחקר</vt:lpstr>
      <vt:lpstr>בין הניסוי המקדים לעיקרי</vt:lpstr>
      <vt:lpstr>מצגת של PowerPoint</vt:lpstr>
      <vt:lpstr>מהלך הביוחקר</vt:lpstr>
      <vt:lpstr>תוצאות אורך הניצרון והשורשון בניסוי</vt:lpstr>
      <vt:lpstr>מצגת של PowerPoint</vt:lpstr>
      <vt:lpstr>מצגת של PowerPoint</vt:lpstr>
      <vt:lpstr>הצגה גרפית של התוצאות:</vt:lpstr>
      <vt:lpstr>תוצאות זווית הגדילה של הניצרון והשורשון בניסוי</vt:lpstr>
      <vt:lpstr>מצגת של PowerPoint</vt:lpstr>
      <vt:lpstr>מצגת של PowerPoint</vt:lpstr>
      <vt:lpstr>הצגה גרפית של התוצאות:</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השפעת שיפוע מצע הגדילה על קצב גדילת ניצרון ושורשון הנבט וכיוון גדילתם</dc:title>
  <dc:creator>noa</dc:creator>
  <cp:lastModifiedBy>Valy</cp:lastModifiedBy>
  <cp:revision>2</cp:revision>
  <dcterms:modified xsi:type="dcterms:W3CDTF">2019-03-05T21:01:08Z</dcterms:modified>
</cp:coreProperties>
</file>