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5281" r:id="rId6"/>
    <p:sldMasterId id="2147485450" r:id="rId7"/>
    <p:sldMasterId id="2147485456" r:id="rId8"/>
    <p:sldMasterId id="2147485609" r:id="rId9"/>
    <p:sldMasterId id="2147485615" r:id="rId10"/>
    <p:sldMasterId id="2147485621" r:id="rId11"/>
    <p:sldMasterId id="2147485627" r:id="rId12"/>
    <p:sldMasterId id="2147487050" r:id="rId13"/>
  </p:sldMasterIdLst>
  <p:notesMasterIdLst>
    <p:notesMasterId r:id="rId81"/>
  </p:notesMasterIdLst>
  <p:sldIdLst>
    <p:sldId id="256" r:id="rId14"/>
    <p:sldId id="443" r:id="rId15"/>
    <p:sldId id="445" r:id="rId16"/>
    <p:sldId id="508" r:id="rId17"/>
    <p:sldId id="511" r:id="rId18"/>
    <p:sldId id="446" r:id="rId19"/>
    <p:sldId id="450" r:id="rId20"/>
    <p:sldId id="337" r:id="rId21"/>
    <p:sldId id="512" r:id="rId22"/>
    <p:sldId id="487" r:id="rId23"/>
    <p:sldId id="513" r:id="rId24"/>
    <p:sldId id="357" r:id="rId25"/>
    <p:sldId id="452" r:id="rId26"/>
    <p:sldId id="459" r:id="rId27"/>
    <p:sldId id="453" r:id="rId28"/>
    <p:sldId id="503" r:id="rId29"/>
    <p:sldId id="500" r:id="rId30"/>
    <p:sldId id="488" r:id="rId31"/>
    <p:sldId id="475" r:id="rId32"/>
    <p:sldId id="424" r:id="rId33"/>
    <p:sldId id="514" r:id="rId34"/>
    <p:sldId id="515" r:id="rId35"/>
    <p:sldId id="489" r:id="rId36"/>
    <p:sldId id="481" r:id="rId37"/>
    <p:sldId id="516" r:id="rId38"/>
    <p:sldId id="517" r:id="rId39"/>
    <p:sldId id="369" r:id="rId40"/>
    <p:sldId id="368" r:id="rId41"/>
    <p:sldId id="477" r:id="rId42"/>
    <p:sldId id="436" r:id="rId43"/>
    <p:sldId id="427" r:id="rId44"/>
    <p:sldId id="456" r:id="rId45"/>
    <p:sldId id="457" r:id="rId46"/>
    <p:sldId id="490" r:id="rId47"/>
    <p:sldId id="493" r:id="rId48"/>
    <p:sldId id="494" r:id="rId49"/>
    <p:sldId id="498" r:id="rId50"/>
    <p:sldId id="499" r:id="rId51"/>
    <p:sldId id="495" r:id="rId52"/>
    <p:sldId id="375" r:id="rId53"/>
    <p:sldId id="376" r:id="rId54"/>
    <p:sldId id="409" r:id="rId55"/>
    <p:sldId id="408" r:id="rId56"/>
    <p:sldId id="380" r:id="rId57"/>
    <p:sldId id="381" r:id="rId58"/>
    <p:sldId id="383" r:id="rId59"/>
    <p:sldId id="504" r:id="rId60"/>
    <p:sldId id="483" r:id="rId61"/>
    <p:sldId id="484" r:id="rId62"/>
    <p:sldId id="397" r:id="rId63"/>
    <p:sldId id="398" r:id="rId64"/>
    <p:sldId id="399" r:id="rId65"/>
    <p:sldId id="463" r:id="rId66"/>
    <p:sldId id="401" r:id="rId67"/>
    <p:sldId id="402" r:id="rId68"/>
    <p:sldId id="482" r:id="rId69"/>
    <p:sldId id="479" r:id="rId70"/>
    <p:sldId id="403" r:id="rId71"/>
    <p:sldId id="417" r:id="rId72"/>
    <p:sldId id="428" r:id="rId73"/>
    <p:sldId id="429" r:id="rId74"/>
    <p:sldId id="471" r:id="rId75"/>
    <p:sldId id="478" r:id="rId76"/>
    <p:sldId id="496" r:id="rId77"/>
    <p:sldId id="497" r:id="rId78"/>
    <p:sldId id="509" r:id="rId79"/>
    <p:sldId id="507" r:id="rId8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FF"/>
    <a:srgbClr val="038EED"/>
    <a:srgbClr val="1D4C72"/>
    <a:srgbClr val="CC00FF"/>
    <a:srgbClr val="FF6600"/>
    <a:srgbClr val="FFFCF7"/>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p:scale>
          <a:sx n="107" d="100"/>
          <a:sy n="107" d="100"/>
        </p:scale>
        <p:origin x="-1734" y="-306"/>
      </p:cViewPr>
      <p:guideLst>
        <p:guide orient="horz" pos="2160"/>
        <p:guide pos="2880"/>
      </p:guideLst>
    </p:cSldViewPr>
  </p:slideViewPr>
  <p:outlineViewPr>
    <p:cViewPr>
      <p:scale>
        <a:sx n="33" d="100"/>
        <a:sy n="33" d="100"/>
      </p:scale>
      <p:origin x="0" y="685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presProps" Target="presProps.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29DA0-9DCD-44FF-B1CB-B3127205EE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he-IL"/>
        </a:p>
      </dgm:t>
    </dgm:pt>
    <dgm:pt modelId="{C6549B93-B2A3-401B-978A-F99AF5A40F01}">
      <dgm:prSet phldrT="[טקסט]" custT="1"/>
      <dgm:spPr>
        <a:xfrm>
          <a:off x="1025932" y="221083"/>
          <a:ext cx="5720732" cy="1073665"/>
        </a:xfrm>
        <a:solidFill>
          <a:sysClr val="window" lastClr="FFFFFF">
            <a:alpha val="40000"/>
            <a:hueOff val="0"/>
            <a:satOff val="0"/>
            <a:lumOff val="0"/>
            <a:alphaOff val="0"/>
          </a:sysClr>
        </a:solidFill>
        <a:ln w="9525" cap="flat" cmpd="sng" algn="ctr">
          <a:solidFill>
            <a:srgbClr val="7F7F7F">
              <a:hueOff val="0"/>
              <a:satOff val="0"/>
              <a:lumOff val="0"/>
              <a:alphaOff val="0"/>
            </a:srgbClr>
          </a:solidFill>
          <a:prstDash val="solid"/>
        </a:ln>
        <a:effectLst/>
      </dgm:spPr>
      <dgm:t>
        <a:bodyPr/>
        <a:lstStyle/>
        <a:p>
          <a:pPr algn="r" rtl="1"/>
          <a:r>
            <a:rPr lang="he-IL" sz="1800" u="sng" dirty="0" smtClean="0">
              <a:solidFill>
                <a:schemeClr val="accent3"/>
              </a:solidFill>
              <a:latin typeface="Arial"/>
              <a:ea typeface="+mn-ea"/>
              <a:cs typeface="Arial"/>
            </a:rPr>
            <a:t>תעתוק</a:t>
          </a:r>
        </a:p>
        <a:p>
          <a:pPr algn="r" rtl="1"/>
          <a:r>
            <a:rPr lang="he-IL" sz="1800" dirty="0" smtClean="0">
              <a:solidFill>
                <a:sysClr val="windowText" lastClr="000000">
                  <a:hueOff val="0"/>
                  <a:satOff val="0"/>
                  <a:lumOff val="0"/>
                  <a:alphaOff val="0"/>
                </a:sysClr>
              </a:solidFill>
              <a:latin typeface="Arial"/>
              <a:ea typeface="+mn-ea"/>
              <a:cs typeface="Arial"/>
            </a:rPr>
            <a:t>המידע התורשתי המוצפן ב</a:t>
          </a:r>
          <a:r>
            <a:rPr lang="he-IL" sz="1800" dirty="0" smtClean="0">
              <a:solidFill>
                <a:prstClr val="black"/>
              </a:solidFill>
              <a:latin typeface="Arial"/>
              <a:cs typeface="Arial"/>
            </a:rPr>
            <a:t>־</a:t>
          </a:r>
          <a:r>
            <a:rPr lang="en-US" sz="1800" dirty="0" smtClean="0">
              <a:solidFill>
                <a:sysClr val="windowText" lastClr="000000">
                  <a:hueOff val="0"/>
                  <a:satOff val="0"/>
                  <a:lumOff val="0"/>
                  <a:alphaOff val="0"/>
                </a:sysClr>
              </a:solidFill>
              <a:latin typeface="Arial"/>
              <a:ea typeface="+mn-ea"/>
              <a:cs typeface="Arial"/>
            </a:rPr>
            <a:t> DNA</a:t>
          </a:r>
          <a:endParaRPr lang="he-IL" sz="1800" dirty="0" smtClean="0">
            <a:solidFill>
              <a:sysClr val="windowText" lastClr="000000">
                <a:hueOff val="0"/>
                <a:satOff val="0"/>
                <a:lumOff val="0"/>
                <a:alphaOff val="0"/>
              </a:sysClr>
            </a:solidFill>
            <a:latin typeface="Arial"/>
            <a:ea typeface="+mn-ea"/>
            <a:cs typeface="Arial"/>
          </a:endParaRPr>
        </a:p>
        <a:p>
          <a:pPr algn="r" rtl="1"/>
          <a:r>
            <a:rPr lang="he-IL" sz="1800" dirty="0" smtClean="0">
              <a:solidFill>
                <a:sysClr val="windowText" lastClr="000000">
                  <a:hueOff val="0"/>
                  <a:satOff val="0"/>
                  <a:lumOff val="0"/>
                  <a:alphaOff val="0"/>
                </a:sysClr>
              </a:solidFill>
              <a:latin typeface="Arial"/>
              <a:ea typeface="+mn-ea"/>
              <a:cs typeface="Arial"/>
            </a:rPr>
            <a:t>(כלומר סדר שלָשות הבסיסים </a:t>
          </a:r>
          <a:r>
            <a:rPr lang="he-IL" sz="1800" b="0" dirty="0" smtClean="0">
              <a:solidFill>
                <a:schemeClr val="tx1"/>
              </a:solidFill>
              <a:latin typeface="Arial"/>
              <a:ea typeface="+mn-ea"/>
              <a:cs typeface="Arial"/>
            </a:rPr>
            <a:t>= </a:t>
          </a:r>
          <a:r>
            <a:rPr lang="he-IL" sz="1800" dirty="0" err="1" smtClean="0">
              <a:solidFill>
                <a:sysClr val="windowText" lastClr="000000">
                  <a:hueOff val="0"/>
                  <a:satOff val="0"/>
                  <a:lumOff val="0"/>
                  <a:alphaOff val="0"/>
                </a:sysClr>
              </a:solidFill>
              <a:latin typeface="Arial"/>
              <a:ea typeface="+mn-ea"/>
              <a:cs typeface="Arial"/>
            </a:rPr>
            <a:t>הקודונים</a:t>
          </a:r>
          <a:r>
            <a:rPr lang="he-IL" sz="1800" dirty="0" smtClean="0">
              <a:solidFill>
                <a:sysClr val="windowText" lastClr="000000">
                  <a:hueOff val="0"/>
                  <a:satOff val="0"/>
                  <a:lumOff val="0"/>
                  <a:alphaOff val="0"/>
                </a:sysClr>
              </a:solidFill>
              <a:latin typeface="Arial"/>
              <a:ea typeface="+mn-ea"/>
              <a:cs typeface="Arial"/>
            </a:rPr>
            <a:t>), </a:t>
          </a:r>
        </a:p>
        <a:p>
          <a:pPr algn="r" rtl="1"/>
          <a:r>
            <a:rPr lang="he-IL" sz="1800" dirty="0" smtClean="0">
              <a:solidFill>
                <a:sysClr val="windowText" lastClr="000000">
                  <a:hueOff val="0"/>
                  <a:satOff val="0"/>
                  <a:lumOff val="0"/>
                  <a:alphaOff val="0"/>
                </a:sysClr>
              </a:solidFill>
              <a:latin typeface="Arial"/>
              <a:ea typeface="+mn-ea"/>
              <a:cs typeface="Arial"/>
            </a:rPr>
            <a:t>מועתק למולקולה מתווכת הנקראת </a:t>
          </a:r>
        </a:p>
        <a:p>
          <a:pPr algn="r" rtl="1"/>
          <a:r>
            <a:rPr lang="en-US" sz="1800" dirty="0" smtClean="0">
              <a:solidFill>
                <a:schemeClr val="accent3"/>
              </a:solidFill>
              <a:latin typeface="Arial"/>
              <a:ea typeface="+mn-ea"/>
              <a:cs typeface="Arial"/>
            </a:rPr>
            <a:t>RNA</a:t>
          </a:r>
          <a:r>
            <a:rPr lang="he-IL" sz="1800" dirty="0" smtClean="0">
              <a:solidFill>
                <a:schemeClr val="accent3"/>
              </a:solidFill>
              <a:latin typeface="Arial"/>
              <a:ea typeface="+mn-ea"/>
              <a:cs typeface="Arial"/>
            </a:rPr>
            <a:t>-שליח (</a:t>
          </a:r>
          <a:r>
            <a:rPr lang="en-US" sz="1800" dirty="0" smtClean="0">
              <a:solidFill>
                <a:schemeClr val="accent3"/>
              </a:solidFill>
              <a:latin typeface="Arial"/>
              <a:ea typeface="+mn-ea"/>
              <a:cs typeface="Arial"/>
            </a:rPr>
            <a:t>(mRNA</a:t>
          </a:r>
          <a:r>
            <a:rPr lang="he-IL" sz="1800" dirty="0" smtClean="0">
              <a:solidFill>
                <a:schemeClr val="tx1"/>
              </a:solidFill>
              <a:latin typeface="Arial"/>
              <a:ea typeface="+mn-ea"/>
              <a:cs typeface="Arial"/>
            </a:rPr>
            <a:t>,</a:t>
          </a:r>
          <a:r>
            <a:rPr lang="he-IL" sz="1800" dirty="0" smtClean="0">
              <a:solidFill>
                <a:schemeClr val="accent3"/>
              </a:solidFill>
              <a:latin typeface="Arial"/>
              <a:ea typeface="+mn-ea"/>
              <a:cs typeface="Arial"/>
            </a:rPr>
            <a:t> </a:t>
          </a:r>
          <a:r>
            <a:rPr lang="he-IL" sz="1800" dirty="0" smtClean="0">
              <a:solidFill>
                <a:sysClr val="windowText" lastClr="000000">
                  <a:hueOff val="0"/>
                  <a:satOff val="0"/>
                  <a:lumOff val="0"/>
                  <a:alphaOff val="0"/>
                </a:sysClr>
              </a:solidFill>
              <a:latin typeface="Arial"/>
              <a:ea typeface="+mn-ea"/>
              <a:cs typeface="Arial"/>
            </a:rPr>
            <a:t>ולכן תהליך זה נקרא </a:t>
          </a:r>
          <a:r>
            <a:rPr lang="he-IL" sz="1800" dirty="0" smtClean="0">
              <a:solidFill>
                <a:srgbClr val="FF6600"/>
              </a:solidFill>
              <a:latin typeface="Arial"/>
              <a:ea typeface="+mn-ea"/>
              <a:cs typeface="Arial"/>
            </a:rPr>
            <a:t>תִּעתוק.</a:t>
          </a:r>
          <a:endParaRPr lang="he-IL" sz="1800" dirty="0">
            <a:solidFill>
              <a:srgbClr val="FF6600"/>
            </a:solidFill>
            <a:latin typeface="Arial"/>
            <a:ea typeface="+mn-ea"/>
            <a:cs typeface="Arial"/>
          </a:endParaRPr>
        </a:p>
      </dgm:t>
    </dgm:pt>
    <dgm:pt modelId="{7CB37451-8104-4826-AB3F-973884BDA5DC}" type="parTrans" cxnId="{6C95D4EA-E101-46F8-9B5F-C96AF719764D}">
      <dgm:prSet/>
      <dgm:spPr/>
      <dgm:t>
        <a:bodyPr/>
        <a:lstStyle/>
        <a:p>
          <a:pPr rtl="1"/>
          <a:endParaRPr lang="he-IL"/>
        </a:p>
      </dgm:t>
    </dgm:pt>
    <dgm:pt modelId="{917E4E22-55DA-4F33-9EDB-A784DC388261}" type="sibTrans" cxnId="{6C95D4EA-E101-46F8-9B5F-C96AF719764D}">
      <dgm:prSet/>
      <dgm:spPr/>
      <dgm:t>
        <a:bodyPr/>
        <a:lstStyle/>
        <a:p>
          <a:pPr rtl="1"/>
          <a:endParaRPr lang="he-IL"/>
        </a:p>
      </dgm:t>
    </dgm:pt>
    <dgm:pt modelId="{E7C4FF1E-1C4E-497D-AE96-F475E425987C}">
      <dgm:prSet phldrT="[טקסט]" custT="1"/>
      <dgm:spPr>
        <a:xfrm>
          <a:off x="1002517" y="2924335"/>
          <a:ext cx="5767561" cy="1073665"/>
        </a:xfrm>
        <a:solidFill>
          <a:sysClr val="window" lastClr="FFFFFF">
            <a:alpha val="40000"/>
            <a:hueOff val="0"/>
            <a:satOff val="0"/>
            <a:lumOff val="0"/>
            <a:alphaOff val="0"/>
          </a:sysClr>
        </a:solidFill>
        <a:ln w="9525" cap="flat" cmpd="sng" algn="ctr">
          <a:solidFill>
            <a:srgbClr val="7F7F7F">
              <a:hueOff val="0"/>
              <a:satOff val="0"/>
              <a:lumOff val="0"/>
              <a:alphaOff val="0"/>
            </a:srgbClr>
          </a:solidFill>
          <a:prstDash val="solid"/>
        </a:ln>
        <a:effectLst/>
      </dgm:spPr>
      <dgm:t>
        <a:bodyPr/>
        <a:lstStyle/>
        <a:p>
          <a:pPr algn="r" rtl="1">
            <a:lnSpc>
              <a:spcPct val="90000"/>
            </a:lnSpc>
          </a:pPr>
          <a:r>
            <a:rPr lang="he-IL" sz="1800" u="sng" dirty="0" smtClean="0">
              <a:solidFill>
                <a:schemeClr val="accent3"/>
              </a:solidFill>
              <a:latin typeface="Arial"/>
              <a:ea typeface="+mn-ea"/>
              <a:cs typeface="Arial"/>
            </a:rPr>
            <a:t>תרגום</a:t>
          </a:r>
        </a:p>
        <a:p>
          <a:pPr algn="r" rtl="1">
            <a:lnSpc>
              <a:spcPct val="100000"/>
            </a:lnSpc>
          </a:pPr>
          <a:r>
            <a:rPr lang="he-IL" sz="1800" dirty="0" smtClean="0">
              <a:solidFill>
                <a:sysClr val="windowText" lastClr="000000">
                  <a:hueOff val="0"/>
                  <a:satOff val="0"/>
                  <a:lumOff val="0"/>
                  <a:alphaOff val="0"/>
                </a:sysClr>
              </a:solidFill>
              <a:latin typeface="Arial"/>
              <a:ea typeface="+mn-ea"/>
              <a:cs typeface="Arial"/>
            </a:rPr>
            <a:t>ה</a:t>
          </a:r>
          <a:r>
            <a:rPr lang="he-IL" sz="1800" dirty="0" smtClean="0">
              <a:solidFill>
                <a:prstClr val="black"/>
              </a:solidFill>
              <a:latin typeface="Arial"/>
              <a:cs typeface="Arial"/>
            </a:rPr>
            <a:t>־</a:t>
          </a:r>
          <a:r>
            <a:rPr lang="en-US" sz="1800" dirty="0" smtClean="0">
              <a:solidFill>
                <a:sysClr val="windowText" lastClr="000000">
                  <a:hueOff val="0"/>
                  <a:satOff val="0"/>
                  <a:lumOff val="0"/>
                  <a:alphaOff val="0"/>
                </a:sysClr>
              </a:solidFill>
              <a:latin typeface="Arial"/>
              <a:ea typeface="+mn-ea"/>
              <a:cs typeface="Arial"/>
            </a:rPr>
            <a:t>RNA</a:t>
          </a:r>
          <a:r>
            <a:rPr lang="he-IL" sz="1800" dirty="0" smtClean="0">
              <a:solidFill>
                <a:sysClr val="windowText" lastClr="000000">
                  <a:hueOff val="0"/>
                  <a:satOff val="0"/>
                  <a:lumOff val="0"/>
                  <a:alphaOff val="0"/>
                </a:sysClr>
              </a:solidFill>
              <a:latin typeface="Arial"/>
              <a:ea typeface="+mn-ea"/>
              <a:cs typeface="Arial"/>
            </a:rPr>
            <a:t> עובר </a:t>
          </a:r>
          <a:r>
            <a:rPr lang="he-IL" sz="1800" dirty="0" smtClean="0">
              <a:solidFill>
                <a:schemeClr val="tx1"/>
              </a:solidFill>
              <a:latin typeface="Arial"/>
              <a:ea typeface="+mn-ea"/>
              <a:cs typeface="Arial"/>
            </a:rPr>
            <a:t>תהליך של </a:t>
          </a:r>
          <a:r>
            <a:rPr lang="he-IL" sz="1800" dirty="0" smtClean="0">
              <a:solidFill>
                <a:sysClr val="windowText" lastClr="000000">
                  <a:hueOff val="0"/>
                  <a:satOff val="0"/>
                  <a:lumOff val="0"/>
                  <a:alphaOff val="0"/>
                </a:sysClr>
              </a:solidFill>
              <a:latin typeface="Arial"/>
              <a:ea typeface="+mn-ea"/>
              <a:cs typeface="Arial"/>
            </a:rPr>
            <a:t>עיבוד (נדון בתהליך זה </a:t>
          </a:r>
          <a:r>
            <a:rPr lang="en-US" sz="1800" dirty="0" smtClean="0">
              <a:solidFill>
                <a:sysClr val="windowText" lastClr="000000">
                  <a:hueOff val="0"/>
                  <a:satOff val="0"/>
                  <a:lumOff val="0"/>
                  <a:alphaOff val="0"/>
                </a:sysClr>
              </a:solidFill>
              <a:latin typeface="Arial"/>
              <a:ea typeface="+mn-ea"/>
              <a:cs typeface="Arial"/>
            </a:rPr>
            <a:t/>
          </a:r>
          <a:br>
            <a:rPr lang="en-US" sz="1800" dirty="0" smtClean="0">
              <a:solidFill>
                <a:sysClr val="windowText" lastClr="000000">
                  <a:hueOff val="0"/>
                  <a:satOff val="0"/>
                  <a:lumOff val="0"/>
                  <a:alphaOff val="0"/>
                </a:sysClr>
              </a:solidFill>
              <a:latin typeface="Arial"/>
              <a:ea typeface="+mn-ea"/>
              <a:cs typeface="Arial"/>
            </a:rPr>
          </a:br>
          <a:r>
            <a:rPr lang="he-IL" sz="1800" dirty="0" smtClean="0">
              <a:solidFill>
                <a:sysClr val="windowText" lastClr="000000">
                  <a:hueOff val="0"/>
                  <a:satOff val="0"/>
                  <a:lumOff val="0"/>
                  <a:alphaOff val="0"/>
                </a:sysClr>
              </a:solidFill>
              <a:latin typeface="Arial"/>
              <a:ea typeface="+mn-ea"/>
              <a:cs typeface="Arial"/>
            </a:rPr>
            <a:t>בהמשך), יוצא לציטופלסמה ונקשר לריבוזום,</a:t>
          </a:r>
        </a:p>
        <a:p>
          <a:pPr algn="r" rtl="1">
            <a:lnSpc>
              <a:spcPct val="100000"/>
            </a:lnSpc>
          </a:pPr>
          <a:r>
            <a:rPr lang="he-IL" sz="1800" dirty="0" smtClean="0">
              <a:solidFill>
                <a:sysClr val="windowText" lastClr="000000">
                  <a:hueOff val="0"/>
                  <a:satOff val="0"/>
                  <a:lumOff val="0"/>
                  <a:alphaOff val="0"/>
                </a:sysClr>
              </a:solidFill>
              <a:latin typeface="Arial"/>
              <a:ea typeface="+mn-ea"/>
              <a:cs typeface="Arial"/>
            </a:rPr>
            <a:t>והמידע המוצפן בו מתורגם לחלבון. </a:t>
          </a:r>
        </a:p>
        <a:p>
          <a:pPr algn="r" rtl="1">
            <a:lnSpc>
              <a:spcPct val="100000"/>
            </a:lnSpc>
          </a:pPr>
          <a:r>
            <a:rPr lang="he-IL" sz="1800" dirty="0" smtClean="0">
              <a:solidFill>
                <a:sysClr val="windowText" lastClr="000000">
                  <a:hueOff val="0"/>
                  <a:satOff val="0"/>
                  <a:lumOff val="0"/>
                  <a:alphaOff val="0"/>
                </a:sysClr>
              </a:solidFill>
              <a:latin typeface="Arial"/>
              <a:ea typeface="+mn-ea"/>
              <a:cs typeface="Arial"/>
            </a:rPr>
            <a:t>תהליך זה נקרא </a:t>
          </a:r>
          <a:r>
            <a:rPr lang="he-IL" sz="1800" dirty="0" smtClean="0">
              <a:solidFill>
                <a:srgbClr val="FF6600"/>
              </a:solidFill>
              <a:latin typeface="Arial"/>
              <a:ea typeface="+mn-ea"/>
              <a:cs typeface="Arial"/>
            </a:rPr>
            <a:t>תִּרגום, </a:t>
          </a:r>
          <a:r>
            <a:rPr lang="he-IL" sz="1800" dirty="0" smtClean="0">
              <a:solidFill>
                <a:schemeClr val="tx1"/>
              </a:solidFill>
              <a:latin typeface="Arial"/>
              <a:ea typeface="+mn-ea"/>
              <a:cs typeface="Arial"/>
            </a:rPr>
            <a:t>מכיוון שבתהליך זה מתורגם </a:t>
          </a:r>
        </a:p>
        <a:p>
          <a:pPr algn="r" rtl="1">
            <a:lnSpc>
              <a:spcPct val="100000"/>
            </a:lnSpc>
          </a:pPr>
          <a:r>
            <a:rPr lang="he-IL" sz="1800" dirty="0" smtClean="0">
              <a:solidFill>
                <a:schemeClr val="tx1"/>
              </a:solidFill>
              <a:latin typeface="Arial"/>
              <a:ea typeface="+mn-ea"/>
              <a:cs typeface="Arial"/>
            </a:rPr>
            <a:t>מידע משפת הבסיסים (ב-</a:t>
          </a:r>
          <a:r>
            <a:rPr lang="en-US" sz="1800" dirty="0" smtClean="0">
              <a:solidFill>
                <a:schemeClr val="tx1"/>
              </a:solidFill>
              <a:latin typeface="Arial"/>
              <a:ea typeface="+mn-ea"/>
              <a:cs typeface="Arial"/>
            </a:rPr>
            <a:t>mRNA</a:t>
          </a:r>
          <a:r>
            <a:rPr lang="he-IL" sz="1800" dirty="0" smtClean="0">
              <a:solidFill>
                <a:schemeClr val="tx1"/>
              </a:solidFill>
              <a:latin typeface="Arial"/>
              <a:ea typeface="+mn-ea"/>
              <a:cs typeface="Arial"/>
            </a:rPr>
            <a:t>)</a:t>
          </a:r>
        </a:p>
        <a:p>
          <a:pPr algn="r" rtl="1">
            <a:lnSpc>
              <a:spcPct val="100000"/>
            </a:lnSpc>
          </a:pPr>
          <a:r>
            <a:rPr lang="he-IL" sz="1800" dirty="0" smtClean="0">
              <a:solidFill>
                <a:schemeClr val="tx1"/>
              </a:solidFill>
              <a:latin typeface="Arial"/>
              <a:ea typeface="+mn-ea"/>
              <a:cs typeface="Arial"/>
            </a:rPr>
            <a:t>לשפת החומצות האמיניות בחלבון.</a:t>
          </a:r>
          <a:endParaRPr lang="he-IL" sz="1800" dirty="0">
            <a:solidFill>
              <a:schemeClr val="tx1"/>
            </a:solidFill>
            <a:latin typeface="Arial"/>
            <a:ea typeface="+mn-ea"/>
            <a:cs typeface="Arial"/>
          </a:endParaRPr>
        </a:p>
      </dgm:t>
    </dgm:pt>
    <dgm:pt modelId="{C535757B-D04F-4DB9-BF13-101AA4450966}" type="parTrans" cxnId="{2791F843-CEEF-4B81-9F4A-938AAE5B5925}">
      <dgm:prSet/>
      <dgm:spPr/>
      <dgm:t>
        <a:bodyPr/>
        <a:lstStyle/>
        <a:p>
          <a:pPr rtl="1"/>
          <a:endParaRPr lang="he-IL"/>
        </a:p>
      </dgm:t>
    </dgm:pt>
    <dgm:pt modelId="{1B291B5A-B54E-4436-B1BD-45656FF00481}" type="sibTrans" cxnId="{2791F843-CEEF-4B81-9F4A-938AAE5B5925}">
      <dgm:prSet/>
      <dgm:spPr/>
      <dgm:t>
        <a:bodyPr/>
        <a:lstStyle/>
        <a:p>
          <a:pPr rtl="1"/>
          <a:endParaRPr lang="he-IL"/>
        </a:p>
      </dgm:t>
    </dgm:pt>
    <dgm:pt modelId="{CE161CE1-4922-44A2-816D-020AAFAD0194}" type="pres">
      <dgm:prSet presAssocID="{E9029DA0-9DCD-44FF-B1CB-B3127205EE9C}" presName="Name0" presStyleCnt="0">
        <dgm:presLayoutVars>
          <dgm:dir/>
          <dgm:resizeHandles val="exact"/>
        </dgm:presLayoutVars>
      </dgm:prSet>
      <dgm:spPr/>
      <dgm:t>
        <a:bodyPr/>
        <a:lstStyle/>
        <a:p>
          <a:pPr rtl="1"/>
          <a:endParaRPr lang="he-IL"/>
        </a:p>
      </dgm:t>
    </dgm:pt>
    <dgm:pt modelId="{95CA2391-C542-4CD2-B883-5EB56677A391}" type="pres">
      <dgm:prSet presAssocID="{C6549B93-B2A3-401B-978A-F99AF5A40F01}" presName="composite" presStyleCnt="0"/>
      <dgm:spPr/>
    </dgm:pt>
    <dgm:pt modelId="{CAA8BF3D-4F34-46B7-972A-71D742DD8083}" type="pres">
      <dgm:prSet presAssocID="{C6549B93-B2A3-401B-978A-F99AF5A40F01}" presName="rect1" presStyleLbl="trAlignAcc1" presStyleIdx="0" presStyleCnt="2" custScaleX="166507" custScaleY="154481" custLinFactNeighborX="258" custLinFactNeighborY="-10823">
        <dgm:presLayoutVars>
          <dgm:bulletEnabled val="1"/>
        </dgm:presLayoutVars>
      </dgm:prSet>
      <dgm:spPr>
        <a:prstGeom prst="rect">
          <a:avLst/>
        </a:prstGeom>
      </dgm:spPr>
      <dgm:t>
        <a:bodyPr/>
        <a:lstStyle/>
        <a:p>
          <a:pPr rtl="1"/>
          <a:endParaRPr lang="he-IL"/>
        </a:p>
      </dgm:t>
    </dgm:pt>
    <dgm:pt modelId="{BF29EAEA-765E-4D42-B3EE-6872175382F7}" type="pres">
      <dgm:prSet presAssocID="{C6549B93-B2A3-401B-978A-F99AF5A40F01}" presName="rect2" presStyleLbl="fgImgPlace1" presStyleIdx="0" presStyleCnt="2" custScaleX="83789" custScaleY="42671" custLinFactX="-40686" custLinFactNeighborX="-100000" custLinFactNeighborY="6269"/>
      <dgm:spPr>
        <a:xfrm>
          <a:off x="0" y="168948"/>
          <a:ext cx="751566" cy="1127349"/>
        </a:xfrm>
        <a:prstGeom prst="rect">
          <a:avLst/>
        </a:prstGeom>
        <a:ln w="25400" cap="flat" cmpd="sng" algn="ctr">
          <a:solidFill>
            <a:sysClr val="window" lastClr="FFFFFF">
              <a:hueOff val="0"/>
              <a:satOff val="0"/>
              <a:lumOff val="0"/>
              <a:alphaOff val="0"/>
            </a:sysClr>
          </a:solidFill>
          <a:prstDash val="solid"/>
        </a:ln>
        <a:effectLst/>
      </dgm:spPr>
      <dgm:t>
        <a:bodyPr/>
        <a:lstStyle/>
        <a:p>
          <a:pPr rtl="1"/>
          <a:endParaRPr lang="he-IL"/>
        </a:p>
      </dgm:t>
    </dgm:pt>
    <dgm:pt modelId="{ED49929B-69EA-4E60-9AB6-013D228AE218}" type="pres">
      <dgm:prSet presAssocID="{917E4E22-55DA-4F33-9EDB-A784DC388261}" presName="sibTrans" presStyleCnt="0"/>
      <dgm:spPr/>
    </dgm:pt>
    <dgm:pt modelId="{E78FBB71-D4FE-4D95-92C7-AF8FC2815014}" type="pres">
      <dgm:prSet presAssocID="{E7C4FF1E-1C4E-497D-AE96-F475E425987C}" presName="composite" presStyleCnt="0"/>
      <dgm:spPr/>
    </dgm:pt>
    <dgm:pt modelId="{0F39DB52-BAFA-4327-AAAD-441FD5624244}" type="pres">
      <dgm:prSet presAssocID="{E7C4FF1E-1C4E-497D-AE96-F475E425987C}" presName="rect1" presStyleLbl="trAlignAcc1" presStyleIdx="1" presStyleCnt="2" custScaleX="167870" custScaleY="150324" custLinFactNeighborX="1845" custLinFactNeighborY="-7556">
        <dgm:presLayoutVars>
          <dgm:bulletEnabled val="1"/>
        </dgm:presLayoutVars>
      </dgm:prSet>
      <dgm:spPr>
        <a:prstGeom prst="rect">
          <a:avLst/>
        </a:prstGeom>
      </dgm:spPr>
      <dgm:t>
        <a:bodyPr/>
        <a:lstStyle/>
        <a:p>
          <a:pPr rtl="1"/>
          <a:endParaRPr lang="he-IL"/>
        </a:p>
      </dgm:t>
    </dgm:pt>
    <dgm:pt modelId="{5EE8AAFF-D60E-4E99-98A4-C3D2097A76E2}" type="pres">
      <dgm:prSet presAssocID="{E7C4FF1E-1C4E-497D-AE96-F475E425987C}" presName="rect2" presStyleLbl="fgImgPlace1" presStyleIdx="1" presStyleCnt="2" custScaleX="39417" custScaleY="49756" custLinFactX="-100000" custLinFactNeighborX="-170042" custLinFactNeighborY="14849"/>
      <dgm:spPr>
        <a:xfrm>
          <a:off x="0" y="2936650"/>
          <a:ext cx="751566" cy="1127349"/>
        </a:xfrm>
        <a:prstGeom prst="rect">
          <a:avLst/>
        </a:prstGeom>
        <a:solidFill>
          <a:srgbClr val="7F7F7F">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endParaRPr lang="he-IL"/>
        </a:p>
      </dgm:t>
    </dgm:pt>
  </dgm:ptLst>
  <dgm:cxnLst>
    <dgm:cxn modelId="{2BE4CFC0-3435-4411-8B8A-4B67816F1080}" type="presOf" srcId="{C6549B93-B2A3-401B-978A-F99AF5A40F01}" destId="{CAA8BF3D-4F34-46B7-972A-71D742DD8083}" srcOrd="0" destOrd="0" presId="urn:microsoft.com/office/officeart/2008/layout/PictureStrips"/>
    <dgm:cxn modelId="{2791F843-CEEF-4B81-9F4A-938AAE5B5925}" srcId="{E9029DA0-9DCD-44FF-B1CB-B3127205EE9C}" destId="{E7C4FF1E-1C4E-497D-AE96-F475E425987C}" srcOrd="1" destOrd="0" parTransId="{C535757B-D04F-4DB9-BF13-101AA4450966}" sibTransId="{1B291B5A-B54E-4436-B1BD-45656FF00481}"/>
    <dgm:cxn modelId="{09576C2E-121E-4592-8CC5-C7BCCF711246}" type="presOf" srcId="{E7C4FF1E-1C4E-497D-AE96-F475E425987C}" destId="{0F39DB52-BAFA-4327-AAAD-441FD5624244}" srcOrd="0" destOrd="0" presId="urn:microsoft.com/office/officeart/2008/layout/PictureStrips"/>
    <dgm:cxn modelId="{1544EB30-35B2-4505-A81D-5C2215D53807}" type="presOf" srcId="{E9029DA0-9DCD-44FF-B1CB-B3127205EE9C}" destId="{CE161CE1-4922-44A2-816D-020AAFAD0194}" srcOrd="0" destOrd="0" presId="urn:microsoft.com/office/officeart/2008/layout/PictureStrips"/>
    <dgm:cxn modelId="{6C95D4EA-E101-46F8-9B5F-C96AF719764D}" srcId="{E9029DA0-9DCD-44FF-B1CB-B3127205EE9C}" destId="{C6549B93-B2A3-401B-978A-F99AF5A40F01}" srcOrd="0" destOrd="0" parTransId="{7CB37451-8104-4826-AB3F-973884BDA5DC}" sibTransId="{917E4E22-55DA-4F33-9EDB-A784DC388261}"/>
    <dgm:cxn modelId="{FA673C1F-26D7-4173-A9EE-507F63992790}" type="presParOf" srcId="{CE161CE1-4922-44A2-816D-020AAFAD0194}" destId="{95CA2391-C542-4CD2-B883-5EB56677A391}" srcOrd="0" destOrd="0" presId="urn:microsoft.com/office/officeart/2008/layout/PictureStrips"/>
    <dgm:cxn modelId="{232D3A67-04A4-4B32-AA4E-7431EE2EEAAF}" type="presParOf" srcId="{95CA2391-C542-4CD2-B883-5EB56677A391}" destId="{CAA8BF3D-4F34-46B7-972A-71D742DD8083}" srcOrd="0" destOrd="0" presId="urn:microsoft.com/office/officeart/2008/layout/PictureStrips"/>
    <dgm:cxn modelId="{8B6D8FC7-9C0B-499B-97AA-2F7AB9DC600E}" type="presParOf" srcId="{95CA2391-C542-4CD2-B883-5EB56677A391}" destId="{BF29EAEA-765E-4D42-B3EE-6872175382F7}" srcOrd="1" destOrd="0" presId="urn:microsoft.com/office/officeart/2008/layout/PictureStrips"/>
    <dgm:cxn modelId="{78165721-B90C-459B-8792-A44901253044}" type="presParOf" srcId="{CE161CE1-4922-44A2-816D-020AAFAD0194}" destId="{ED49929B-69EA-4E60-9AB6-013D228AE218}" srcOrd="1" destOrd="0" presId="urn:microsoft.com/office/officeart/2008/layout/PictureStrips"/>
    <dgm:cxn modelId="{850B8D77-84CA-436D-9202-77D59A676C32}" type="presParOf" srcId="{CE161CE1-4922-44A2-816D-020AAFAD0194}" destId="{E78FBB71-D4FE-4D95-92C7-AF8FC2815014}" srcOrd="2" destOrd="0" presId="urn:microsoft.com/office/officeart/2008/layout/PictureStrips"/>
    <dgm:cxn modelId="{2D60AA8C-8502-48A2-8C22-E00411D8BFB0}" type="presParOf" srcId="{E78FBB71-D4FE-4D95-92C7-AF8FC2815014}" destId="{0F39DB52-BAFA-4327-AAAD-441FD5624244}" srcOrd="0" destOrd="0" presId="urn:microsoft.com/office/officeart/2008/layout/PictureStrips"/>
    <dgm:cxn modelId="{23823898-CC00-4316-8152-5FD8DF690873}" type="presParOf" srcId="{E78FBB71-D4FE-4D95-92C7-AF8FC2815014}" destId="{5EE8AAFF-D60E-4E99-98A4-C3D2097A76E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8BF3D-4F34-46B7-972A-71D742DD8083}">
      <dsp:nvSpPr>
        <dsp:cNvPr id="0" name=""/>
        <dsp:cNvSpPr/>
      </dsp:nvSpPr>
      <dsp:spPr>
        <a:xfrm>
          <a:off x="49996" y="116881"/>
          <a:ext cx="8374957" cy="2428148"/>
        </a:xfrm>
        <a:prstGeom prst="rect">
          <a:avLst/>
        </a:prstGeom>
        <a:solidFill>
          <a:sysClr val="window" lastClr="FFFFFF">
            <a:alpha val="40000"/>
            <a:hueOff val="0"/>
            <a:satOff val="0"/>
            <a:lumOff val="0"/>
            <a:alphaOff val="0"/>
          </a:sysClr>
        </a:solidFill>
        <a:ln w="9525" cap="flat" cmpd="sng" algn="ctr">
          <a:solidFill>
            <a:srgbClr val="7F7F7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640" tIns="68580" rIns="68580" bIns="68580" numCol="1" spcCol="1270" anchor="ctr" anchorCtr="0">
          <a:noAutofit/>
        </a:bodyPr>
        <a:lstStyle/>
        <a:p>
          <a:pPr lvl="0" algn="r" defTabSz="800100" rtl="1">
            <a:lnSpc>
              <a:spcPct val="90000"/>
            </a:lnSpc>
            <a:spcBef>
              <a:spcPct val="0"/>
            </a:spcBef>
            <a:spcAft>
              <a:spcPct val="35000"/>
            </a:spcAft>
          </a:pPr>
          <a:r>
            <a:rPr lang="he-IL" sz="1800" u="sng" kern="1200" dirty="0" smtClean="0">
              <a:solidFill>
                <a:schemeClr val="accent3"/>
              </a:solidFill>
              <a:latin typeface="Arial"/>
              <a:ea typeface="+mn-ea"/>
              <a:cs typeface="Arial"/>
            </a:rPr>
            <a:t>תעתוק</a:t>
          </a:r>
        </a:p>
        <a:p>
          <a:pPr lvl="0" algn="r" defTabSz="800100" rtl="1">
            <a:lnSpc>
              <a:spcPct val="9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המידע התורשתי המוצפן ב</a:t>
          </a:r>
          <a:r>
            <a:rPr lang="he-IL" sz="1800" kern="1200" dirty="0" smtClean="0">
              <a:solidFill>
                <a:prstClr val="black"/>
              </a:solidFill>
              <a:latin typeface="Arial"/>
              <a:cs typeface="Arial"/>
            </a:rPr>
            <a:t>־</a:t>
          </a:r>
          <a:r>
            <a:rPr lang="en-US" sz="1800" kern="1200" dirty="0" smtClean="0">
              <a:solidFill>
                <a:sysClr val="windowText" lastClr="000000">
                  <a:hueOff val="0"/>
                  <a:satOff val="0"/>
                  <a:lumOff val="0"/>
                  <a:alphaOff val="0"/>
                </a:sysClr>
              </a:solidFill>
              <a:latin typeface="Arial"/>
              <a:ea typeface="+mn-ea"/>
              <a:cs typeface="Arial"/>
            </a:rPr>
            <a:t> DNA</a:t>
          </a:r>
          <a:endParaRPr lang="he-IL" sz="1800" kern="1200" dirty="0" smtClean="0">
            <a:solidFill>
              <a:sysClr val="windowText" lastClr="000000">
                <a:hueOff val="0"/>
                <a:satOff val="0"/>
                <a:lumOff val="0"/>
                <a:alphaOff val="0"/>
              </a:sysClr>
            </a:solidFill>
            <a:latin typeface="Arial"/>
            <a:ea typeface="+mn-ea"/>
            <a:cs typeface="Arial"/>
          </a:endParaRPr>
        </a:p>
        <a:p>
          <a:pPr lvl="0" algn="r" defTabSz="800100" rtl="1">
            <a:lnSpc>
              <a:spcPct val="9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(כלומר סדר שלָשות הבסיסים </a:t>
          </a:r>
          <a:r>
            <a:rPr lang="he-IL" sz="1800" b="0" kern="1200" dirty="0" smtClean="0">
              <a:solidFill>
                <a:schemeClr val="tx1"/>
              </a:solidFill>
              <a:latin typeface="Arial"/>
              <a:ea typeface="+mn-ea"/>
              <a:cs typeface="Arial"/>
            </a:rPr>
            <a:t>= </a:t>
          </a:r>
          <a:r>
            <a:rPr lang="he-IL" sz="1800" kern="1200" dirty="0" err="1" smtClean="0">
              <a:solidFill>
                <a:sysClr val="windowText" lastClr="000000">
                  <a:hueOff val="0"/>
                  <a:satOff val="0"/>
                  <a:lumOff val="0"/>
                  <a:alphaOff val="0"/>
                </a:sysClr>
              </a:solidFill>
              <a:latin typeface="Arial"/>
              <a:ea typeface="+mn-ea"/>
              <a:cs typeface="Arial"/>
            </a:rPr>
            <a:t>הקודונים</a:t>
          </a:r>
          <a:r>
            <a:rPr lang="he-IL" sz="1800" kern="1200" dirty="0" smtClean="0">
              <a:solidFill>
                <a:sysClr val="windowText" lastClr="000000">
                  <a:hueOff val="0"/>
                  <a:satOff val="0"/>
                  <a:lumOff val="0"/>
                  <a:alphaOff val="0"/>
                </a:sysClr>
              </a:solidFill>
              <a:latin typeface="Arial"/>
              <a:ea typeface="+mn-ea"/>
              <a:cs typeface="Arial"/>
            </a:rPr>
            <a:t>), </a:t>
          </a:r>
        </a:p>
        <a:p>
          <a:pPr lvl="0" algn="r" defTabSz="800100" rtl="1">
            <a:lnSpc>
              <a:spcPct val="9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מועתק למולקולה מתווכת הנקראת </a:t>
          </a:r>
        </a:p>
        <a:p>
          <a:pPr lvl="0" algn="r" defTabSz="800100" rtl="1">
            <a:lnSpc>
              <a:spcPct val="90000"/>
            </a:lnSpc>
            <a:spcBef>
              <a:spcPct val="0"/>
            </a:spcBef>
            <a:spcAft>
              <a:spcPct val="35000"/>
            </a:spcAft>
          </a:pPr>
          <a:r>
            <a:rPr lang="en-US" sz="1800" kern="1200" dirty="0" smtClean="0">
              <a:solidFill>
                <a:schemeClr val="accent3"/>
              </a:solidFill>
              <a:latin typeface="Arial"/>
              <a:ea typeface="+mn-ea"/>
              <a:cs typeface="Arial"/>
            </a:rPr>
            <a:t>RNA</a:t>
          </a:r>
          <a:r>
            <a:rPr lang="he-IL" sz="1800" kern="1200" dirty="0" smtClean="0">
              <a:solidFill>
                <a:schemeClr val="accent3"/>
              </a:solidFill>
              <a:latin typeface="Arial"/>
              <a:ea typeface="+mn-ea"/>
              <a:cs typeface="Arial"/>
            </a:rPr>
            <a:t>-שליח (</a:t>
          </a:r>
          <a:r>
            <a:rPr lang="en-US" sz="1800" kern="1200" dirty="0" smtClean="0">
              <a:solidFill>
                <a:schemeClr val="accent3"/>
              </a:solidFill>
              <a:latin typeface="Arial"/>
              <a:ea typeface="+mn-ea"/>
              <a:cs typeface="Arial"/>
            </a:rPr>
            <a:t>(mRNA</a:t>
          </a:r>
          <a:r>
            <a:rPr lang="he-IL" sz="1800" kern="1200" dirty="0" smtClean="0">
              <a:solidFill>
                <a:schemeClr val="tx1"/>
              </a:solidFill>
              <a:latin typeface="Arial"/>
              <a:ea typeface="+mn-ea"/>
              <a:cs typeface="Arial"/>
            </a:rPr>
            <a:t>,</a:t>
          </a:r>
          <a:r>
            <a:rPr lang="he-IL" sz="1800" kern="1200" dirty="0" smtClean="0">
              <a:solidFill>
                <a:schemeClr val="accent3"/>
              </a:solidFill>
              <a:latin typeface="Arial"/>
              <a:ea typeface="+mn-ea"/>
              <a:cs typeface="Arial"/>
            </a:rPr>
            <a:t> </a:t>
          </a:r>
          <a:r>
            <a:rPr lang="he-IL" sz="1800" kern="1200" dirty="0" smtClean="0">
              <a:solidFill>
                <a:sysClr val="windowText" lastClr="000000">
                  <a:hueOff val="0"/>
                  <a:satOff val="0"/>
                  <a:lumOff val="0"/>
                  <a:alphaOff val="0"/>
                </a:sysClr>
              </a:solidFill>
              <a:latin typeface="Arial"/>
              <a:ea typeface="+mn-ea"/>
              <a:cs typeface="Arial"/>
            </a:rPr>
            <a:t>ולכן תהליך זה נקרא </a:t>
          </a:r>
          <a:r>
            <a:rPr lang="he-IL" sz="1800" kern="1200" dirty="0" smtClean="0">
              <a:solidFill>
                <a:srgbClr val="FF6600"/>
              </a:solidFill>
              <a:latin typeface="Arial"/>
              <a:ea typeface="+mn-ea"/>
              <a:cs typeface="Arial"/>
            </a:rPr>
            <a:t>תִּעתוק.</a:t>
          </a:r>
          <a:endParaRPr lang="he-IL" sz="1800" kern="1200" dirty="0">
            <a:solidFill>
              <a:srgbClr val="FF6600"/>
            </a:solidFill>
            <a:latin typeface="Arial"/>
            <a:ea typeface="+mn-ea"/>
            <a:cs typeface="Arial"/>
          </a:endParaRPr>
        </a:p>
      </dsp:txBody>
      <dsp:txXfrm>
        <a:off x="49996" y="116881"/>
        <a:ext cx="8374957" cy="2428148"/>
      </dsp:txXfrm>
    </dsp:sp>
    <dsp:sp modelId="{BF29EAEA-765E-4D42-B3EE-6872175382F7}">
      <dsp:nvSpPr>
        <dsp:cNvPr id="0" name=""/>
        <dsp:cNvSpPr/>
      </dsp:nvSpPr>
      <dsp:spPr>
        <a:xfrm>
          <a:off x="41287" y="1064671"/>
          <a:ext cx="921902" cy="704242"/>
        </a:xfrm>
        <a:prstGeom prst="rect">
          <a:avLst/>
        </a:prstGeom>
        <a:solidFill>
          <a:schemeClr val="accent1">
            <a:tint val="50000"/>
            <a:hueOff val="0"/>
            <a:satOff val="0"/>
            <a:lumOff val="0"/>
            <a:alphaOff val="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0F39DB52-BAFA-4327-AAAD-441FD5624244}">
      <dsp:nvSpPr>
        <dsp:cNvPr id="0" name=""/>
        <dsp:cNvSpPr/>
      </dsp:nvSpPr>
      <dsp:spPr>
        <a:xfrm>
          <a:off x="5482" y="2776266"/>
          <a:ext cx="8443513" cy="2362808"/>
        </a:xfrm>
        <a:prstGeom prst="rect">
          <a:avLst/>
        </a:prstGeom>
        <a:solidFill>
          <a:sysClr val="window" lastClr="FFFFFF">
            <a:alpha val="40000"/>
            <a:hueOff val="0"/>
            <a:satOff val="0"/>
            <a:lumOff val="0"/>
            <a:alphaOff val="0"/>
          </a:sysClr>
        </a:solidFill>
        <a:ln w="9525" cap="flat" cmpd="sng" algn="ctr">
          <a:solidFill>
            <a:srgbClr val="7F7F7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640" tIns="68580" rIns="68580" bIns="68580" numCol="1" spcCol="1270" anchor="ctr" anchorCtr="0">
          <a:noAutofit/>
        </a:bodyPr>
        <a:lstStyle/>
        <a:p>
          <a:pPr lvl="0" algn="r" defTabSz="800100" rtl="1">
            <a:lnSpc>
              <a:spcPct val="90000"/>
            </a:lnSpc>
            <a:spcBef>
              <a:spcPct val="0"/>
            </a:spcBef>
            <a:spcAft>
              <a:spcPct val="35000"/>
            </a:spcAft>
          </a:pPr>
          <a:r>
            <a:rPr lang="he-IL" sz="1800" u="sng" kern="1200" dirty="0" smtClean="0">
              <a:solidFill>
                <a:schemeClr val="accent3"/>
              </a:solidFill>
              <a:latin typeface="Arial"/>
              <a:ea typeface="+mn-ea"/>
              <a:cs typeface="Arial"/>
            </a:rPr>
            <a:t>תרגום</a:t>
          </a:r>
        </a:p>
        <a:p>
          <a:pPr lvl="0" algn="r" defTabSz="800100" rtl="1">
            <a:lnSpc>
              <a:spcPct val="10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ה</a:t>
          </a:r>
          <a:r>
            <a:rPr lang="he-IL" sz="1800" kern="1200" dirty="0" smtClean="0">
              <a:solidFill>
                <a:prstClr val="black"/>
              </a:solidFill>
              <a:latin typeface="Arial"/>
              <a:cs typeface="Arial"/>
            </a:rPr>
            <a:t>־</a:t>
          </a:r>
          <a:r>
            <a:rPr lang="en-US" sz="1800" kern="1200" dirty="0" smtClean="0">
              <a:solidFill>
                <a:sysClr val="windowText" lastClr="000000">
                  <a:hueOff val="0"/>
                  <a:satOff val="0"/>
                  <a:lumOff val="0"/>
                  <a:alphaOff val="0"/>
                </a:sysClr>
              </a:solidFill>
              <a:latin typeface="Arial"/>
              <a:ea typeface="+mn-ea"/>
              <a:cs typeface="Arial"/>
            </a:rPr>
            <a:t>RNA</a:t>
          </a:r>
          <a:r>
            <a:rPr lang="he-IL" sz="1800" kern="1200" dirty="0" smtClean="0">
              <a:solidFill>
                <a:sysClr val="windowText" lastClr="000000">
                  <a:hueOff val="0"/>
                  <a:satOff val="0"/>
                  <a:lumOff val="0"/>
                  <a:alphaOff val="0"/>
                </a:sysClr>
              </a:solidFill>
              <a:latin typeface="Arial"/>
              <a:ea typeface="+mn-ea"/>
              <a:cs typeface="Arial"/>
            </a:rPr>
            <a:t> עובר </a:t>
          </a:r>
          <a:r>
            <a:rPr lang="he-IL" sz="1800" kern="1200" dirty="0" smtClean="0">
              <a:solidFill>
                <a:schemeClr val="tx1"/>
              </a:solidFill>
              <a:latin typeface="Arial"/>
              <a:ea typeface="+mn-ea"/>
              <a:cs typeface="Arial"/>
            </a:rPr>
            <a:t>תהליך של </a:t>
          </a:r>
          <a:r>
            <a:rPr lang="he-IL" sz="1800" kern="1200" dirty="0" smtClean="0">
              <a:solidFill>
                <a:sysClr val="windowText" lastClr="000000">
                  <a:hueOff val="0"/>
                  <a:satOff val="0"/>
                  <a:lumOff val="0"/>
                  <a:alphaOff val="0"/>
                </a:sysClr>
              </a:solidFill>
              <a:latin typeface="Arial"/>
              <a:ea typeface="+mn-ea"/>
              <a:cs typeface="Arial"/>
            </a:rPr>
            <a:t>עיבוד (נדון בתהליך זה </a:t>
          </a:r>
          <a:r>
            <a:rPr lang="en-US" sz="1800" kern="1200" dirty="0" smtClean="0">
              <a:solidFill>
                <a:sysClr val="windowText" lastClr="000000">
                  <a:hueOff val="0"/>
                  <a:satOff val="0"/>
                  <a:lumOff val="0"/>
                  <a:alphaOff val="0"/>
                </a:sysClr>
              </a:solidFill>
              <a:latin typeface="Arial"/>
              <a:ea typeface="+mn-ea"/>
              <a:cs typeface="Arial"/>
            </a:rPr>
            <a:t/>
          </a:r>
          <a:br>
            <a:rPr lang="en-US" sz="1800" kern="1200" dirty="0" smtClean="0">
              <a:solidFill>
                <a:sysClr val="windowText" lastClr="000000">
                  <a:hueOff val="0"/>
                  <a:satOff val="0"/>
                  <a:lumOff val="0"/>
                  <a:alphaOff val="0"/>
                </a:sysClr>
              </a:solidFill>
              <a:latin typeface="Arial"/>
              <a:ea typeface="+mn-ea"/>
              <a:cs typeface="Arial"/>
            </a:rPr>
          </a:br>
          <a:r>
            <a:rPr lang="he-IL" sz="1800" kern="1200" dirty="0" smtClean="0">
              <a:solidFill>
                <a:sysClr val="windowText" lastClr="000000">
                  <a:hueOff val="0"/>
                  <a:satOff val="0"/>
                  <a:lumOff val="0"/>
                  <a:alphaOff val="0"/>
                </a:sysClr>
              </a:solidFill>
              <a:latin typeface="Arial"/>
              <a:ea typeface="+mn-ea"/>
              <a:cs typeface="Arial"/>
            </a:rPr>
            <a:t>בהמשך), יוצא לציטופלסמה ונקשר לריבוזום,</a:t>
          </a:r>
        </a:p>
        <a:p>
          <a:pPr lvl="0" algn="r" defTabSz="800100" rtl="1">
            <a:lnSpc>
              <a:spcPct val="10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והמידע המוצפן בו מתורגם לחלבון. </a:t>
          </a:r>
        </a:p>
        <a:p>
          <a:pPr lvl="0" algn="r" defTabSz="800100" rtl="1">
            <a:lnSpc>
              <a:spcPct val="100000"/>
            </a:lnSpc>
            <a:spcBef>
              <a:spcPct val="0"/>
            </a:spcBef>
            <a:spcAft>
              <a:spcPct val="35000"/>
            </a:spcAft>
          </a:pPr>
          <a:r>
            <a:rPr lang="he-IL" sz="1800" kern="1200" dirty="0" smtClean="0">
              <a:solidFill>
                <a:sysClr val="windowText" lastClr="000000">
                  <a:hueOff val="0"/>
                  <a:satOff val="0"/>
                  <a:lumOff val="0"/>
                  <a:alphaOff val="0"/>
                </a:sysClr>
              </a:solidFill>
              <a:latin typeface="Arial"/>
              <a:ea typeface="+mn-ea"/>
              <a:cs typeface="Arial"/>
            </a:rPr>
            <a:t>תהליך זה נקרא </a:t>
          </a:r>
          <a:r>
            <a:rPr lang="he-IL" sz="1800" kern="1200" dirty="0" smtClean="0">
              <a:solidFill>
                <a:srgbClr val="FF6600"/>
              </a:solidFill>
              <a:latin typeface="Arial"/>
              <a:ea typeface="+mn-ea"/>
              <a:cs typeface="Arial"/>
            </a:rPr>
            <a:t>תִּרגום, </a:t>
          </a:r>
          <a:r>
            <a:rPr lang="he-IL" sz="1800" kern="1200" dirty="0" smtClean="0">
              <a:solidFill>
                <a:schemeClr val="tx1"/>
              </a:solidFill>
              <a:latin typeface="Arial"/>
              <a:ea typeface="+mn-ea"/>
              <a:cs typeface="Arial"/>
            </a:rPr>
            <a:t>מכיוון שבתהליך זה מתורגם </a:t>
          </a:r>
        </a:p>
        <a:p>
          <a:pPr lvl="0" algn="r" defTabSz="800100" rtl="1">
            <a:lnSpc>
              <a:spcPct val="100000"/>
            </a:lnSpc>
            <a:spcBef>
              <a:spcPct val="0"/>
            </a:spcBef>
            <a:spcAft>
              <a:spcPct val="35000"/>
            </a:spcAft>
          </a:pPr>
          <a:r>
            <a:rPr lang="he-IL" sz="1800" kern="1200" dirty="0" smtClean="0">
              <a:solidFill>
                <a:schemeClr val="tx1"/>
              </a:solidFill>
              <a:latin typeface="Arial"/>
              <a:ea typeface="+mn-ea"/>
              <a:cs typeface="Arial"/>
            </a:rPr>
            <a:t>מידע משפת הבסיסים (ב-</a:t>
          </a:r>
          <a:r>
            <a:rPr lang="en-US" sz="1800" kern="1200" dirty="0" smtClean="0">
              <a:solidFill>
                <a:schemeClr val="tx1"/>
              </a:solidFill>
              <a:latin typeface="Arial"/>
              <a:ea typeface="+mn-ea"/>
              <a:cs typeface="Arial"/>
            </a:rPr>
            <a:t>mRNA</a:t>
          </a:r>
          <a:r>
            <a:rPr lang="he-IL" sz="1800" kern="1200" dirty="0" smtClean="0">
              <a:solidFill>
                <a:schemeClr val="tx1"/>
              </a:solidFill>
              <a:latin typeface="Arial"/>
              <a:ea typeface="+mn-ea"/>
              <a:cs typeface="Arial"/>
            </a:rPr>
            <a:t>)</a:t>
          </a:r>
        </a:p>
        <a:p>
          <a:pPr lvl="0" algn="r" defTabSz="800100" rtl="1">
            <a:lnSpc>
              <a:spcPct val="100000"/>
            </a:lnSpc>
            <a:spcBef>
              <a:spcPct val="0"/>
            </a:spcBef>
            <a:spcAft>
              <a:spcPct val="35000"/>
            </a:spcAft>
          </a:pPr>
          <a:r>
            <a:rPr lang="he-IL" sz="1800" kern="1200" dirty="0" smtClean="0">
              <a:solidFill>
                <a:schemeClr val="tx1"/>
              </a:solidFill>
              <a:latin typeface="Arial"/>
              <a:ea typeface="+mn-ea"/>
              <a:cs typeface="Arial"/>
            </a:rPr>
            <a:t>לשפת החומצות האמיניות בחלבון.</a:t>
          </a:r>
          <a:endParaRPr lang="he-IL" sz="1800" kern="1200" dirty="0">
            <a:solidFill>
              <a:schemeClr val="tx1"/>
            </a:solidFill>
            <a:latin typeface="Arial"/>
            <a:ea typeface="+mn-ea"/>
            <a:cs typeface="Arial"/>
          </a:endParaRPr>
        </a:p>
      </dsp:txBody>
      <dsp:txXfrm>
        <a:off x="5482" y="2776266"/>
        <a:ext cx="8443513" cy="2362808"/>
      </dsp:txXfrm>
    </dsp:sp>
    <dsp:sp modelId="{5EE8AAFF-D60E-4E99-98A4-C3D2097A76E2}">
      <dsp:nvSpPr>
        <dsp:cNvPr id="0" name=""/>
        <dsp:cNvSpPr/>
      </dsp:nvSpPr>
      <dsp:spPr>
        <a:xfrm>
          <a:off x="0" y="3723173"/>
          <a:ext cx="433692" cy="821173"/>
        </a:xfrm>
        <a:prstGeom prst="rect">
          <a:avLst/>
        </a:prstGeom>
        <a:solidFill>
          <a:srgbClr val="7F7F7F">
            <a:tint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BA3726B8-9924-4C39-B208-697CB25FC100}" type="datetimeFigureOut">
              <a:rPr lang="he-IL"/>
              <a:pPr>
                <a:defRPr/>
              </a:pPr>
              <a:t>כ"ג/אלול/תשע"ז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A7AF80EE-91CC-4C6A-94FB-BA2127F71E77}" type="slidenum">
              <a:rPr lang="he-IL"/>
              <a:pPr>
                <a:defRPr/>
              </a:pPr>
              <a:t>‹#›</a:t>
            </a:fld>
            <a:endParaRPr lang="he-IL" dirty="0"/>
          </a:p>
        </p:txBody>
      </p:sp>
    </p:spTree>
    <p:extLst>
      <p:ext uri="{BB962C8B-B14F-4D97-AF65-F5344CB8AC3E}">
        <p14:creationId xmlns:p14="http://schemas.microsoft.com/office/powerpoint/2010/main" val="355548818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A035DE-C80D-4676-B71F-BCF446D4F89F}"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3F1E44FD-7BE0-4A6F-8AD0-21C48C570E60}" type="slidenum">
              <a:rPr lang="he-IL" smtClean="0">
                <a:solidFill>
                  <a:prstClr val="black"/>
                </a:solidFill>
              </a:rPr>
              <a:pPr>
                <a:defRPr/>
              </a:pPr>
              <a:t>11</a:t>
            </a:fld>
            <a:endParaRPr lang="he-IL" dirty="0">
              <a:solidFill>
                <a:prstClr val="black"/>
              </a:solidFill>
            </a:endParaRPr>
          </a:p>
        </p:txBody>
      </p:sp>
    </p:spTree>
    <p:extLst>
      <p:ext uri="{BB962C8B-B14F-4D97-AF65-F5344CB8AC3E}">
        <p14:creationId xmlns:p14="http://schemas.microsoft.com/office/powerpoint/2010/main" val="218417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66</a:t>
            </a:fld>
            <a:endParaRPr lang="he-IL"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67</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6234BD4-44AE-4595-9EA4-A763E4647AFF}"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3AB7E4B-C613-4D72-8432-6E043C28BFC7}" type="slidenum">
              <a:rPr lang="he-IL"/>
              <a:pPr>
                <a:defRPr/>
              </a:pPr>
              <a:t>‹#›</a:t>
            </a:fld>
            <a:endParaRPr lang="he-IL" dirty="0"/>
          </a:p>
        </p:txBody>
      </p:sp>
    </p:spTree>
    <p:extLst>
      <p:ext uri="{BB962C8B-B14F-4D97-AF65-F5344CB8AC3E}">
        <p14:creationId xmlns:p14="http://schemas.microsoft.com/office/powerpoint/2010/main" val="232826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08BE04CC-4A08-48CF-90F7-B494B81F3C67}"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C6AB8B7D-60D7-4515-8D97-0B6C78AA7774}" type="slidenum">
              <a:rPr lang="he-IL"/>
              <a:pPr>
                <a:defRPr/>
              </a:pPr>
              <a:t>‹#›</a:t>
            </a:fld>
            <a:endParaRPr lang="he-IL" dirty="0"/>
          </a:p>
        </p:txBody>
      </p:sp>
    </p:spTree>
    <p:extLst>
      <p:ext uri="{BB962C8B-B14F-4D97-AF65-F5344CB8AC3E}">
        <p14:creationId xmlns:p14="http://schemas.microsoft.com/office/powerpoint/2010/main" val="183331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6DBFF48-D942-4F4C-BD5F-1CBFC6717D19}"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03BCD49-5074-4B05-BBF8-0BB34BE4136F}" type="slidenum">
              <a:rPr lang="he-IL"/>
              <a:pPr>
                <a:defRPr/>
              </a:pPr>
              <a:t>‹#›</a:t>
            </a:fld>
            <a:endParaRPr lang="he-IL" dirty="0"/>
          </a:p>
        </p:txBody>
      </p:sp>
    </p:spTree>
    <p:extLst>
      <p:ext uri="{BB962C8B-B14F-4D97-AF65-F5344CB8AC3E}">
        <p14:creationId xmlns:p14="http://schemas.microsoft.com/office/powerpoint/2010/main" val="335714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EC4E98A-2834-4FFD-BE31-BB5047E1C418}" type="slidenum">
              <a:rPr lang="he-IL"/>
              <a:pPr>
                <a:defRPr/>
              </a:pPr>
              <a:t>‹#›</a:t>
            </a:fld>
            <a:endParaRPr lang="he-IL" dirty="0"/>
          </a:p>
        </p:txBody>
      </p:sp>
    </p:spTree>
    <p:extLst>
      <p:ext uri="{BB962C8B-B14F-4D97-AF65-F5344CB8AC3E}">
        <p14:creationId xmlns:p14="http://schemas.microsoft.com/office/powerpoint/2010/main" val="258810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55A70F1-F2E8-436B-AC55-AF20E3509A80}" type="slidenum">
              <a:rPr lang="he-IL"/>
              <a:pPr>
                <a:defRPr/>
              </a:pPr>
              <a:t>‹#›</a:t>
            </a:fld>
            <a:endParaRPr lang="he-IL" dirty="0"/>
          </a:p>
        </p:txBody>
      </p:sp>
    </p:spTree>
    <p:extLst>
      <p:ext uri="{BB962C8B-B14F-4D97-AF65-F5344CB8AC3E}">
        <p14:creationId xmlns:p14="http://schemas.microsoft.com/office/powerpoint/2010/main" val="141586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BA6D1FA-3044-4362-B590-411C4974CEE2}"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728EA6C-2762-4944-8A60-9EA6922B73D8}" type="slidenum">
              <a:rPr lang="he-IL"/>
              <a:pPr>
                <a:defRPr/>
              </a:pPr>
              <a:t>‹#›</a:t>
            </a:fld>
            <a:endParaRPr lang="he-IL" dirty="0"/>
          </a:p>
        </p:txBody>
      </p:sp>
    </p:spTree>
    <p:extLst>
      <p:ext uri="{BB962C8B-B14F-4D97-AF65-F5344CB8AC3E}">
        <p14:creationId xmlns:p14="http://schemas.microsoft.com/office/powerpoint/2010/main" val="382725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8A7C4AA-DF00-408A-9D2F-E6A226DB4FAD}"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96B2F47-F398-479E-8775-2DF5AC7C7F05}" type="slidenum">
              <a:rPr lang="he-IL"/>
              <a:pPr>
                <a:defRPr/>
              </a:pPr>
              <a:t>‹#›</a:t>
            </a:fld>
            <a:endParaRPr lang="he-IL" dirty="0"/>
          </a:p>
        </p:txBody>
      </p:sp>
    </p:spTree>
    <p:extLst>
      <p:ext uri="{BB962C8B-B14F-4D97-AF65-F5344CB8AC3E}">
        <p14:creationId xmlns:p14="http://schemas.microsoft.com/office/powerpoint/2010/main" val="1549992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A7CA50A-DDB0-4309-B3F0-4883EBAC400F}" type="slidenum">
              <a:rPr lang="he-IL"/>
              <a:pPr>
                <a:defRPr/>
              </a:pPr>
              <a:t>‹#›</a:t>
            </a:fld>
            <a:endParaRPr lang="he-IL" dirty="0"/>
          </a:p>
        </p:txBody>
      </p:sp>
    </p:spTree>
    <p:extLst>
      <p:ext uri="{BB962C8B-B14F-4D97-AF65-F5344CB8AC3E}">
        <p14:creationId xmlns:p14="http://schemas.microsoft.com/office/powerpoint/2010/main" val="1819001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FAC76AF-68BC-45E4-B2D2-EA975DB7AA67}" type="slidenum">
              <a:rPr lang="he-IL"/>
              <a:pPr>
                <a:defRPr/>
              </a:pPr>
              <a:t>‹#›</a:t>
            </a:fld>
            <a:endParaRPr lang="he-IL" dirty="0"/>
          </a:p>
        </p:txBody>
      </p:sp>
    </p:spTree>
    <p:extLst>
      <p:ext uri="{BB962C8B-B14F-4D97-AF65-F5344CB8AC3E}">
        <p14:creationId xmlns:p14="http://schemas.microsoft.com/office/powerpoint/2010/main" val="155275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5E9BDF8-E623-48A2-8D54-1949CF442CB0}"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554F1B2-1366-4C5D-BC96-7B7F58017584}" type="slidenum">
              <a:rPr lang="he-IL"/>
              <a:pPr>
                <a:defRPr/>
              </a:pPr>
              <a:t>‹#›</a:t>
            </a:fld>
            <a:endParaRPr lang="he-IL" dirty="0"/>
          </a:p>
        </p:txBody>
      </p:sp>
    </p:spTree>
    <p:extLst>
      <p:ext uri="{BB962C8B-B14F-4D97-AF65-F5344CB8AC3E}">
        <p14:creationId xmlns:p14="http://schemas.microsoft.com/office/powerpoint/2010/main" val="4129652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C86003C-CB56-489B-807B-D7F9ED830D53}"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81B1A92-9F15-4C39-8BA0-D905B28B238E}" type="slidenum">
              <a:rPr lang="he-IL"/>
              <a:pPr>
                <a:defRPr/>
              </a:pPr>
              <a:t>‹#›</a:t>
            </a:fld>
            <a:endParaRPr lang="he-IL" dirty="0"/>
          </a:p>
        </p:txBody>
      </p:sp>
    </p:spTree>
    <p:extLst>
      <p:ext uri="{BB962C8B-B14F-4D97-AF65-F5344CB8AC3E}">
        <p14:creationId xmlns:p14="http://schemas.microsoft.com/office/powerpoint/2010/main" val="26377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311FA8-5A83-4160-AEA2-ECCAE7A53A4E}" type="slidenum">
              <a:rPr lang="he-IL"/>
              <a:pPr>
                <a:defRPr/>
              </a:pPr>
              <a:t>‹#›</a:t>
            </a:fld>
            <a:endParaRPr lang="he-IL" dirty="0"/>
          </a:p>
        </p:txBody>
      </p:sp>
    </p:spTree>
    <p:extLst>
      <p:ext uri="{BB962C8B-B14F-4D97-AF65-F5344CB8AC3E}">
        <p14:creationId xmlns:p14="http://schemas.microsoft.com/office/powerpoint/2010/main" val="1943017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BF5F199-B825-44C9-931C-1C9BF557BAD7}" type="slidenum">
              <a:rPr lang="he-IL"/>
              <a:pPr>
                <a:defRPr/>
              </a:pPr>
              <a:t>‹#›</a:t>
            </a:fld>
            <a:endParaRPr lang="he-IL" dirty="0"/>
          </a:p>
        </p:txBody>
      </p:sp>
    </p:spTree>
    <p:extLst>
      <p:ext uri="{BB962C8B-B14F-4D97-AF65-F5344CB8AC3E}">
        <p14:creationId xmlns:p14="http://schemas.microsoft.com/office/powerpoint/2010/main" val="4186507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5420B72-9726-4968-B467-C8435FE23C3E}" type="slidenum">
              <a:rPr lang="he-IL"/>
              <a:pPr>
                <a:defRPr/>
              </a:pPr>
              <a:t>‹#›</a:t>
            </a:fld>
            <a:endParaRPr lang="he-IL" dirty="0"/>
          </a:p>
        </p:txBody>
      </p:sp>
    </p:spTree>
    <p:extLst>
      <p:ext uri="{BB962C8B-B14F-4D97-AF65-F5344CB8AC3E}">
        <p14:creationId xmlns:p14="http://schemas.microsoft.com/office/powerpoint/2010/main" val="2903148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D9CCFD4-2879-4F3D-A55D-30BC6DFCBF2D}"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3E48F11-5C07-459E-AB5D-C1336E59DF3B}" type="slidenum">
              <a:rPr lang="he-IL"/>
              <a:pPr>
                <a:defRPr/>
              </a:pPr>
              <a:t>‹#›</a:t>
            </a:fld>
            <a:endParaRPr lang="he-IL" dirty="0"/>
          </a:p>
        </p:txBody>
      </p:sp>
    </p:spTree>
    <p:extLst>
      <p:ext uri="{BB962C8B-B14F-4D97-AF65-F5344CB8AC3E}">
        <p14:creationId xmlns:p14="http://schemas.microsoft.com/office/powerpoint/2010/main" val="848442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5B28CD6-31A3-41B6-9C97-256EE893BBA1}"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C4F5506-B8AB-4860-A47B-190F9AFB0A6E}" type="slidenum">
              <a:rPr lang="he-IL"/>
              <a:pPr>
                <a:defRPr/>
              </a:pPr>
              <a:t>‹#›</a:t>
            </a:fld>
            <a:endParaRPr lang="he-IL" dirty="0"/>
          </a:p>
        </p:txBody>
      </p:sp>
    </p:spTree>
    <p:extLst>
      <p:ext uri="{BB962C8B-B14F-4D97-AF65-F5344CB8AC3E}">
        <p14:creationId xmlns:p14="http://schemas.microsoft.com/office/powerpoint/2010/main" val="68690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355AA5A-A26B-40E0-894B-080F59CF9D8A}" type="slidenum">
              <a:rPr lang="he-IL"/>
              <a:pPr>
                <a:defRPr/>
              </a:pPr>
              <a:t>‹#›</a:t>
            </a:fld>
            <a:endParaRPr lang="he-IL" dirty="0"/>
          </a:p>
        </p:txBody>
      </p:sp>
    </p:spTree>
    <p:extLst>
      <p:ext uri="{BB962C8B-B14F-4D97-AF65-F5344CB8AC3E}">
        <p14:creationId xmlns:p14="http://schemas.microsoft.com/office/powerpoint/2010/main" val="2798329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DC924DA-FE67-42E0-8591-9F63AB1BA15B}" type="slidenum">
              <a:rPr lang="he-IL"/>
              <a:pPr>
                <a:defRPr/>
              </a:pPr>
              <a:t>‹#›</a:t>
            </a:fld>
            <a:endParaRPr lang="he-IL" dirty="0"/>
          </a:p>
        </p:txBody>
      </p:sp>
    </p:spTree>
    <p:extLst>
      <p:ext uri="{BB962C8B-B14F-4D97-AF65-F5344CB8AC3E}">
        <p14:creationId xmlns:p14="http://schemas.microsoft.com/office/powerpoint/2010/main" val="1100595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A0585AD3-880B-4369-9F45-D97BEC6A85AB}" type="slidenum">
              <a:rPr lang="he-IL"/>
              <a:pPr>
                <a:defRPr/>
              </a:pPr>
              <a:t>‹#›</a:t>
            </a:fld>
            <a:endParaRPr lang="he-IL" dirty="0"/>
          </a:p>
        </p:txBody>
      </p:sp>
    </p:spTree>
    <p:extLst>
      <p:ext uri="{BB962C8B-B14F-4D97-AF65-F5344CB8AC3E}">
        <p14:creationId xmlns:p14="http://schemas.microsoft.com/office/powerpoint/2010/main" val="1050034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EF7BF12-8A59-4057-8FD2-EEEB5D174E53}" type="slidenum">
              <a:rPr lang="he-IL"/>
              <a:pPr>
                <a:defRPr/>
              </a:pPr>
              <a:t>‹#›</a:t>
            </a:fld>
            <a:endParaRPr lang="he-IL" dirty="0"/>
          </a:p>
        </p:txBody>
      </p:sp>
    </p:spTree>
    <p:extLst>
      <p:ext uri="{BB962C8B-B14F-4D97-AF65-F5344CB8AC3E}">
        <p14:creationId xmlns:p14="http://schemas.microsoft.com/office/powerpoint/2010/main" val="4287104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DCB034-1A74-477A-BCD2-9CA99ABC9BC4}"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A91C7F5-4205-44BF-85E0-95D96C02E001}" type="slidenum">
              <a:rPr lang="he-IL"/>
              <a:pPr>
                <a:defRPr/>
              </a:pPr>
              <a:t>‹#›</a:t>
            </a:fld>
            <a:endParaRPr lang="he-IL" dirty="0"/>
          </a:p>
        </p:txBody>
      </p:sp>
    </p:spTree>
    <p:extLst>
      <p:ext uri="{BB962C8B-B14F-4D97-AF65-F5344CB8AC3E}">
        <p14:creationId xmlns:p14="http://schemas.microsoft.com/office/powerpoint/2010/main" val="3082373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96FF775-3C8E-470D-AF12-4FA5157FA708}" type="slidenum">
              <a:rPr lang="he-IL"/>
              <a:pPr>
                <a:defRPr/>
              </a:pPr>
              <a:t>‹#›</a:t>
            </a:fld>
            <a:endParaRPr lang="he-IL" dirty="0"/>
          </a:p>
        </p:txBody>
      </p:sp>
    </p:spTree>
    <p:extLst>
      <p:ext uri="{BB962C8B-B14F-4D97-AF65-F5344CB8AC3E}">
        <p14:creationId xmlns:p14="http://schemas.microsoft.com/office/powerpoint/2010/main" val="222811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440211C-BA16-406C-BFEE-9DF15195CEC9}" type="slidenum">
              <a:rPr lang="he-IL"/>
              <a:pPr>
                <a:defRPr/>
              </a:pPr>
              <a:t>‹#›</a:t>
            </a:fld>
            <a:endParaRPr lang="he-IL" dirty="0"/>
          </a:p>
        </p:txBody>
      </p:sp>
    </p:spTree>
    <p:extLst>
      <p:ext uri="{BB962C8B-B14F-4D97-AF65-F5344CB8AC3E}">
        <p14:creationId xmlns:p14="http://schemas.microsoft.com/office/powerpoint/2010/main" val="1280805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A52E34F-8408-4383-9B9F-1013C32F9802}" type="slidenum">
              <a:rPr lang="he-IL"/>
              <a:pPr>
                <a:defRPr/>
              </a:pPr>
              <a:t>‹#›</a:t>
            </a:fld>
            <a:endParaRPr lang="he-IL" dirty="0"/>
          </a:p>
        </p:txBody>
      </p:sp>
    </p:spTree>
    <p:extLst>
      <p:ext uri="{BB962C8B-B14F-4D97-AF65-F5344CB8AC3E}">
        <p14:creationId xmlns:p14="http://schemas.microsoft.com/office/powerpoint/2010/main" val="1889492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2838184-F8A6-49AB-A6A4-447D8432E646}"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7809226-3E53-451C-96A7-13C27253964B}" type="slidenum">
              <a:rPr lang="he-IL"/>
              <a:pPr>
                <a:defRPr/>
              </a:pPr>
              <a:t>‹#›</a:t>
            </a:fld>
            <a:endParaRPr lang="he-IL" dirty="0"/>
          </a:p>
        </p:txBody>
      </p:sp>
    </p:spTree>
    <p:extLst>
      <p:ext uri="{BB962C8B-B14F-4D97-AF65-F5344CB8AC3E}">
        <p14:creationId xmlns:p14="http://schemas.microsoft.com/office/powerpoint/2010/main" val="3142734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2A7F175-E614-4AFA-B4EE-6C038C0378FB}"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B2BF3A6-EA53-4107-9B09-D164B7F7F5F4}" type="slidenum">
              <a:rPr lang="he-IL"/>
              <a:pPr>
                <a:defRPr/>
              </a:pPr>
              <a:t>‹#›</a:t>
            </a:fld>
            <a:endParaRPr lang="he-IL" dirty="0"/>
          </a:p>
        </p:txBody>
      </p:sp>
    </p:spTree>
    <p:extLst>
      <p:ext uri="{BB962C8B-B14F-4D97-AF65-F5344CB8AC3E}">
        <p14:creationId xmlns:p14="http://schemas.microsoft.com/office/powerpoint/2010/main" val="3181673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A98CC9D-BA1D-491D-AACF-0B35F30E9B5C}"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FF94685-A2F4-4B3A-A17B-B4F695837B0A}" type="slidenum">
              <a:rPr lang="he-IL"/>
              <a:pPr>
                <a:defRPr/>
              </a:pPr>
              <a:t>‹#›</a:t>
            </a:fld>
            <a:endParaRPr lang="he-IL" dirty="0"/>
          </a:p>
        </p:txBody>
      </p:sp>
    </p:spTree>
    <p:extLst>
      <p:ext uri="{BB962C8B-B14F-4D97-AF65-F5344CB8AC3E}">
        <p14:creationId xmlns:p14="http://schemas.microsoft.com/office/powerpoint/2010/main" val="254633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ECC7EB6-465D-4CE7-9EEA-5D72B191E202}" type="slidenum">
              <a:rPr lang="he-IL"/>
              <a:pPr>
                <a:defRPr/>
              </a:pPr>
              <a:t>‹#›</a:t>
            </a:fld>
            <a:endParaRPr lang="he-IL" dirty="0"/>
          </a:p>
        </p:txBody>
      </p:sp>
    </p:spTree>
    <p:extLst>
      <p:ext uri="{BB962C8B-B14F-4D97-AF65-F5344CB8AC3E}">
        <p14:creationId xmlns:p14="http://schemas.microsoft.com/office/powerpoint/2010/main" val="3500214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F6F4C5-3C8A-47B3-8B57-C3BF63294B98}" type="slidenum">
              <a:rPr lang="he-IL"/>
              <a:pPr>
                <a:defRPr/>
              </a:pPr>
              <a:t>‹#›</a:t>
            </a:fld>
            <a:endParaRPr lang="he-IL" dirty="0"/>
          </a:p>
        </p:txBody>
      </p:sp>
    </p:spTree>
    <p:extLst>
      <p:ext uri="{BB962C8B-B14F-4D97-AF65-F5344CB8AC3E}">
        <p14:creationId xmlns:p14="http://schemas.microsoft.com/office/powerpoint/2010/main" val="969090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E4F606C9-0DC2-4576-B073-3D91226D60A4}" type="slidenum">
              <a:rPr lang="he-IL"/>
              <a:pPr>
                <a:defRPr/>
              </a:pPr>
              <a:t>‹#›</a:t>
            </a:fld>
            <a:endParaRPr lang="he-IL" dirty="0"/>
          </a:p>
        </p:txBody>
      </p:sp>
    </p:spTree>
    <p:extLst>
      <p:ext uri="{BB962C8B-B14F-4D97-AF65-F5344CB8AC3E}">
        <p14:creationId xmlns:p14="http://schemas.microsoft.com/office/powerpoint/2010/main" val="3270893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F4661987-F2FD-401A-A135-DABFC0FABAFB}" type="slidenum">
              <a:rPr lang="he-IL"/>
              <a:pPr>
                <a:defRPr/>
              </a:pPr>
              <a:t>‹#›</a:t>
            </a:fld>
            <a:endParaRPr lang="he-IL" dirty="0"/>
          </a:p>
        </p:txBody>
      </p:sp>
    </p:spTree>
    <p:extLst>
      <p:ext uri="{BB962C8B-B14F-4D97-AF65-F5344CB8AC3E}">
        <p14:creationId xmlns:p14="http://schemas.microsoft.com/office/powerpoint/2010/main" val="299466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5963C57F-971D-43CA-A083-FD0AA6D7C8AD}" type="slidenum">
              <a:rPr lang="he-IL"/>
              <a:pPr>
                <a:defRPr/>
              </a:pPr>
              <a:t>‹#›</a:t>
            </a:fld>
            <a:endParaRPr lang="he-IL" dirty="0"/>
          </a:p>
        </p:txBody>
      </p:sp>
    </p:spTree>
    <p:extLst>
      <p:ext uri="{BB962C8B-B14F-4D97-AF65-F5344CB8AC3E}">
        <p14:creationId xmlns:p14="http://schemas.microsoft.com/office/powerpoint/2010/main" val="1933773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7D455EE-79BF-48A0-9C25-C540EA03E88B}"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F7EB264-DC0A-411A-8612-99AEA277E728}" type="slidenum">
              <a:rPr lang="he-IL"/>
              <a:pPr>
                <a:defRPr/>
              </a:pPr>
              <a:t>‹#›</a:t>
            </a:fld>
            <a:endParaRPr lang="he-IL" dirty="0"/>
          </a:p>
        </p:txBody>
      </p:sp>
    </p:spTree>
    <p:extLst>
      <p:ext uri="{BB962C8B-B14F-4D97-AF65-F5344CB8AC3E}">
        <p14:creationId xmlns:p14="http://schemas.microsoft.com/office/powerpoint/2010/main" val="116906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D841DF8-A588-48CF-A59B-7221A30B0EA8}"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17A9435-B955-4231-B5D1-D4CF71BBE67F}" type="slidenum">
              <a:rPr lang="he-IL"/>
              <a:pPr>
                <a:defRPr/>
              </a:pPr>
              <a:t>‹#›</a:t>
            </a:fld>
            <a:endParaRPr lang="he-IL" dirty="0"/>
          </a:p>
        </p:txBody>
      </p:sp>
    </p:spTree>
    <p:extLst>
      <p:ext uri="{BB962C8B-B14F-4D97-AF65-F5344CB8AC3E}">
        <p14:creationId xmlns:p14="http://schemas.microsoft.com/office/powerpoint/2010/main" val="4157322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E1F5347-CAF9-4FC4-A5EE-6A195867F522}" type="slidenum">
              <a:rPr lang="he-IL"/>
              <a:pPr>
                <a:defRPr/>
              </a:pPr>
              <a:t>‹#›</a:t>
            </a:fld>
            <a:endParaRPr lang="he-IL" dirty="0"/>
          </a:p>
        </p:txBody>
      </p:sp>
    </p:spTree>
    <p:extLst>
      <p:ext uri="{BB962C8B-B14F-4D97-AF65-F5344CB8AC3E}">
        <p14:creationId xmlns:p14="http://schemas.microsoft.com/office/powerpoint/2010/main" val="3206827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96DED52-065D-4741-85EC-C4123EDB51D5}" type="slidenum">
              <a:rPr lang="he-IL"/>
              <a:pPr>
                <a:defRPr/>
              </a:pPr>
              <a:t>‹#›</a:t>
            </a:fld>
            <a:endParaRPr lang="he-IL" dirty="0"/>
          </a:p>
        </p:txBody>
      </p:sp>
    </p:spTree>
    <p:extLst>
      <p:ext uri="{BB962C8B-B14F-4D97-AF65-F5344CB8AC3E}">
        <p14:creationId xmlns:p14="http://schemas.microsoft.com/office/powerpoint/2010/main" val="1862865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8FDB238-F1E6-4AD3-AC83-2DD56BD6D121}"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7288034-50CC-483D-B675-89236C64E9B7}" type="slidenum">
              <a:rPr lang="he-IL"/>
              <a:pPr>
                <a:defRPr/>
              </a:pPr>
              <a:t>‹#›</a:t>
            </a:fld>
            <a:endParaRPr lang="he-IL" dirty="0"/>
          </a:p>
        </p:txBody>
      </p:sp>
    </p:spTree>
    <p:extLst>
      <p:ext uri="{BB962C8B-B14F-4D97-AF65-F5344CB8AC3E}">
        <p14:creationId xmlns:p14="http://schemas.microsoft.com/office/powerpoint/2010/main" val="538040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04512D8-390C-4881-BF9B-4151BCDF00EE}"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AC26358E-DA22-480A-8DC1-A5F5589EA08A}" type="slidenum">
              <a:rPr lang="he-IL"/>
              <a:pPr>
                <a:defRPr/>
              </a:pPr>
              <a:t>‹#›</a:t>
            </a:fld>
            <a:endParaRPr lang="he-IL" dirty="0"/>
          </a:p>
        </p:txBody>
      </p:sp>
    </p:spTree>
    <p:extLst>
      <p:ext uri="{BB962C8B-B14F-4D97-AF65-F5344CB8AC3E}">
        <p14:creationId xmlns:p14="http://schemas.microsoft.com/office/powerpoint/2010/main" val="3205488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1E48289-0052-4789-8ACD-5C0CCD9B0695}"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C24B333-E811-4CC2-8875-15306C0CB4DD}" type="slidenum">
              <a:rPr lang="he-IL"/>
              <a:pPr>
                <a:defRPr/>
              </a:pPr>
              <a:t>‹#›</a:t>
            </a:fld>
            <a:endParaRPr lang="he-IL" dirty="0"/>
          </a:p>
        </p:txBody>
      </p:sp>
    </p:spTree>
    <p:extLst>
      <p:ext uri="{BB962C8B-B14F-4D97-AF65-F5344CB8AC3E}">
        <p14:creationId xmlns:p14="http://schemas.microsoft.com/office/powerpoint/2010/main" val="3891727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14DC52A-93AE-4D70-B51A-F51C5DD2BA41}" type="slidenum">
              <a:rPr lang="he-IL"/>
              <a:pPr>
                <a:defRPr/>
              </a:pPr>
              <a:t>‹#›</a:t>
            </a:fld>
            <a:endParaRPr lang="he-IL" dirty="0"/>
          </a:p>
        </p:txBody>
      </p:sp>
    </p:spTree>
    <p:extLst>
      <p:ext uri="{BB962C8B-B14F-4D97-AF65-F5344CB8AC3E}">
        <p14:creationId xmlns:p14="http://schemas.microsoft.com/office/powerpoint/2010/main" val="3741566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0856DCB-5A52-40E6-A343-FB7F6F97D20B}" type="slidenum">
              <a:rPr lang="he-IL"/>
              <a:pPr>
                <a:defRPr/>
              </a:pPr>
              <a:t>‹#›</a:t>
            </a:fld>
            <a:endParaRPr lang="he-IL" dirty="0"/>
          </a:p>
        </p:txBody>
      </p:sp>
    </p:spTree>
    <p:extLst>
      <p:ext uri="{BB962C8B-B14F-4D97-AF65-F5344CB8AC3E}">
        <p14:creationId xmlns:p14="http://schemas.microsoft.com/office/powerpoint/2010/main" val="2800817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5563477-D691-4A73-A691-17C1CA78FE44}"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F043DAC-42BF-442A-8D3B-4DAA8E478A7D}" type="slidenum">
              <a:rPr lang="he-IL"/>
              <a:pPr>
                <a:defRPr/>
              </a:pPr>
              <a:t>‹#›</a:t>
            </a:fld>
            <a:endParaRPr lang="he-IL" dirty="0"/>
          </a:p>
        </p:txBody>
      </p:sp>
    </p:spTree>
    <p:extLst>
      <p:ext uri="{BB962C8B-B14F-4D97-AF65-F5344CB8AC3E}">
        <p14:creationId xmlns:p14="http://schemas.microsoft.com/office/powerpoint/2010/main" val="964539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44C3664-AB40-4192-B162-B7BC319EEA18}"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5A7305F-E41E-4DD2-B0B9-ACD3744A90C7}" type="slidenum">
              <a:rPr lang="he-IL"/>
              <a:pPr>
                <a:defRPr/>
              </a:pPr>
              <a:t>‹#›</a:t>
            </a:fld>
            <a:endParaRPr lang="he-IL" dirty="0"/>
          </a:p>
        </p:txBody>
      </p:sp>
    </p:spTree>
    <p:extLst>
      <p:ext uri="{BB962C8B-B14F-4D97-AF65-F5344CB8AC3E}">
        <p14:creationId xmlns:p14="http://schemas.microsoft.com/office/powerpoint/2010/main" val="635328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1AAC9A2-0846-42D8-B269-480F5E3185A3}"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740ABB0-9A0C-45FF-82D4-6E41130F0F0F}" type="slidenum">
              <a:rPr lang="he-IL"/>
              <a:pPr>
                <a:defRPr/>
              </a:pPr>
              <a:t>‹#›</a:t>
            </a:fld>
            <a:endParaRPr lang="he-IL" dirty="0"/>
          </a:p>
        </p:txBody>
      </p:sp>
    </p:spTree>
    <p:extLst>
      <p:ext uri="{BB962C8B-B14F-4D97-AF65-F5344CB8AC3E}">
        <p14:creationId xmlns:p14="http://schemas.microsoft.com/office/powerpoint/2010/main" val="36992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2DFD78F3-6D4E-464D-967C-FD6872CEEA98}"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139D982-9838-4A66-8BFA-AB8127A0E948}" type="slidenum">
              <a:rPr lang="he-IL"/>
              <a:pPr>
                <a:defRPr/>
              </a:pPr>
              <a:t>‹#›</a:t>
            </a:fld>
            <a:endParaRPr lang="he-IL" dirty="0"/>
          </a:p>
        </p:txBody>
      </p:sp>
    </p:spTree>
    <p:extLst>
      <p:ext uri="{BB962C8B-B14F-4D97-AF65-F5344CB8AC3E}">
        <p14:creationId xmlns:p14="http://schemas.microsoft.com/office/powerpoint/2010/main" val="2540750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B2E99C8-A5D2-471C-BCD6-E45193F4ACB3}" type="slidenum">
              <a:rPr lang="he-IL"/>
              <a:pPr>
                <a:defRPr/>
              </a:pPr>
              <a:t>‹#›</a:t>
            </a:fld>
            <a:endParaRPr lang="he-IL" dirty="0"/>
          </a:p>
        </p:txBody>
      </p:sp>
    </p:spTree>
    <p:extLst>
      <p:ext uri="{BB962C8B-B14F-4D97-AF65-F5344CB8AC3E}">
        <p14:creationId xmlns:p14="http://schemas.microsoft.com/office/powerpoint/2010/main" val="3246518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B5FFB4E-7FF8-4C93-8AEF-35527785DBB0}" type="slidenum">
              <a:rPr lang="he-IL"/>
              <a:pPr>
                <a:defRPr/>
              </a:pPr>
              <a:t>‹#›</a:t>
            </a:fld>
            <a:endParaRPr lang="he-IL" dirty="0"/>
          </a:p>
        </p:txBody>
      </p:sp>
    </p:spTree>
    <p:extLst>
      <p:ext uri="{BB962C8B-B14F-4D97-AF65-F5344CB8AC3E}">
        <p14:creationId xmlns:p14="http://schemas.microsoft.com/office/powerpoint/2010/main" val="1233759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7D96A95-4872-41C5-BE2D-598A3B7AA1DF}"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70BA93A-BC86-4411-B507-416F31F258BB}" type="slidenum">
              <a:rPr lang="he-IL"/>
              <a:pPr>
                <a:defRPr/>
              </a:pPr>
              <a:t>‹#›</a:t>
            </a:fld>
            <a:endParaRPr lang="he-IL" dirty="0"/>
          </a:p>
        </p:txBody>
      </p:sp>
    </p:spTree>
    <p:extLst>
      <p:ext uri="{BB962C8B-B14F-4D97-AF65-F5344CB8AC3E}">
        <p14:creationId xmlns:p14="http://schemas.microsoft.com/office/powerpoint/2010/main" val="368145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57FB7099-1CBE-4E0E-8D68-EB2D0B01995F}"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FB53844-4A31-4DCB-9E60-1A7145D54284}" type="slidenum">
              <a:rPr lang="he-IL"/>
              <a:pPr>
                <a:defRPr/>
              </a:pPr>
              <a:t>‹#›</a:t>
            </a:fld>
            <a:endParaRPr lang="he-IL" dirty="0"/>
          </a:p>
        </p:txBody>
      </p:sp>
    </p:spTree>
    <p:extLst>
      <p:ext uri="{BB962C8B-B14F-4D97-AF65-F5344CB8AC3E}">
        <p14:creationId xmlns:p14="http://schemas.microsoft.com/office/powerpoint/2010/main" val="2168392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1C93D2B-874B-450B-A0EA-84BCB27A68EC}"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25BD400-5084-40B7-9B7D-BFBED973D369}" type="slidenum">
              <a:rPr lang="he-IL"/>
              <a:pPr>
                <a:defRPr/>
              </a:pPr>
              <a:t>‹#›</a:t>
            </a:fld>
            <a:endParaRPr lang="he-IL" dirty="0"/>
          </a:p>
        </p:txBody>
      </p:sp>
    </p:spTree>
    <p:extLst>
      <p:ext uri="{BB962C8B-B14F-4D97-AF65-F5344CB8AC3E}">
        <p14:creationId xmlns:p14="http://schemas.microsoft.com/office/powerpoint/2010/main" val="624140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7484C36-6DD7-4B1D-B55E-43BA6A9996A6}" type="slidenum">
              <a:rPr lang="he-IL"/>
              <a:pPr>
                <a:defRPr/>
              </a:pPr>
              <a:t>‹#›</a:t>
            </a:fld>
            <a:endParaRPr lang="he-IL" dirty="0"/>
          </a:p>
        </p:txBody>
      </p:sp>
    </p:spTree>
    <p:extLst>
      <p:ext uri="{BB962C8B-B14F-4D97-AF65-F5344CB8AC3E}">
        <p14:creationId xmlns:p14="http://schemas.microsoft.com/office/powerpoint/2010/main" val="4023580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5629499-E499-46E4-BBAE-0194AD05F2F7}" type="slidenum">
              <a:rPr lang="he-IL"/>
              <a:pPr>
                <a:defRPr/>
              </a:pPr>
              <a:t>‹#›</a:t>
            </a:fld>
            <a:endParaRPr lang="he-IL" dirty="0"/>
          </a:p>
        </p:txBody>
      </p:sp>
    </p:spTree>
    <p:extLst>
      <p:ext uri="{BB962C8B-B14F-4D97-AF65-F5344CB8AC3E}">
        <p14:creationId xmlns:p14="http://schemas.microsoft.com/office/powerpoint/2010/main" val="21393157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B115B00-4D7B-47C5-B102-56DA0C7FF612}"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AABC708-F87C-4692-8521-0A0F5433B2BC}" type="slidenum">
              <a:rPr lang="he-IL"/>
              <a:pPr>
                <a:defRPr/>
              </a:pPr>
              <a:t>‹#›</a:t>
            </a:fld>
            <a:endParaRPr lang="he-IL" dirty="0"/>
          </a:p>
        </p:txBody>
      </p:sp>
    </p:spTree>
    <p:extLst>
      <p:ext uri="{BB962C8B-B14F-4D97-AF65-F5344CB8AC3E}">
        <p14:creationId xmlns:p14="http://schemas.microsoft.com/office/powerpoint/2010/main" val="3801246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2F5CA3A-4A21-4037-B4F0-512407E7FF7C}"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14B52EF7-B32D-4840-8D75-A9AF4266B013}" type="slidenum">
              <a:rPr lang="he-IL"/>
              <a:pPr>
                <a:defRPr/>
              </a:pPr>
              <a:t>‹#›</a:t>
            </a:fld>
            <a:endParaRPr lang="he-IL" dirty="0"/>
          </a:p>
        </p:txBody>
      </p:sp>
    </p:spTree>
    <p:extLst>
      <p:ext uri="{BB962C8B-B14F-4D97-AF65-F5344CB8AC3E}">
        <p14:creationId xmlns:p14="http://schemas.microsoft.com/office/powerpoint/2010/main" val="29720759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B22F3B1-BED4-46A2-8F2B-E30B9E6CE4CF}" type="datetime8">
              <a:rPr lang="he-IL">
                <a:solidFill>
                  <a:prstClr val="black">
                    <a:tint val="75000"/>
                  </a:prstClr>
                </a:solidFill>
              </a:rPr>
              <a:pPr>
                <a:defRPr/>
              </a:pPr>
              <a:t>14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11DD441-95E2-49F3-9CED-89F87F71ACF4}" type="slidenum">
              <a:rPr lang="he-IL"/>
              <a:pPr>
                <a:defRPr/>
              </a:pPr>
              <a:t>‹#›</a:t>
            </a:fld>
            <a:endParaRPr lang="he-IL" dirty="0"/>
          </a:p>
        </p:txBody>
      </p:sp>
    </p:spTree>
    <p:extLst>
      <p:ext uri="{BB962C8B-B14F-4D97-AF65-F5344CB8AC3E}">
        <p14:creationId xmlns:p14="http://schemas.microsoft.com/office/powerpoint/2010/main" val="287736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7B28E65-C121-45BB-A6BF-D944DB207F79}"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8A55962-F8DB-4813-80B4-3EF95516A1CB}" type="slidenum">
              <a:rPr lang="he-IL"/>
              <a:pPr>
                <a:defRPr/>
              </a:pPr>
              <a:t>‹#›</a:t>
            </a:fld>
            <a:endParaRPr lang="he-IL" dirty="0"/>
          </a:p>
        </p:txBody>
      </p:sp>
    </p:spTree>
    <p:extLst>
      <p:ext uri="{BB962C8B-B14F-4D97-AF65-F5344CB8AC3E}">
        <p14:creationId xmlns:p14="http://schemas.microsoft.com/office/powerpoint/2010/main" val="693321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C9392D2-616B-4C17-A90D-D5F6A0684230}" type="slidenum">
              <a:rPr lang="he-IL"/>
              <a:pPr>
                <a:defRPr/>
              </a:pPr>
              <a:t>‹#›</a:t>
            </a:fld>
            <a:endParaRPr lang="he-IL" dirty="0"/>
          </a:p>
        </p:txBody>
      </p:sp>
    </p:spTree>
    <p:extLst>
      <p:ext uri="{BB962C8B-B14F-4D97-AF65-F5344CB8AC3E}">
        <p14:creationId xmlns:p14="http://schemas.microsoft.com/office/powerpoint/2010/main" val="1024461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9D74BF4-099E-4EC6-BD1D-F8A3824844A2}" type="slidenum">
              <a:rPr lang="he-IL"/>
              <a:pPr>
                <a:defRPr/>
              </a:pPr>
              <a:t>‹#›</a:t>
            </a:fld>
            <a:endParaRPr lang="he-IL" dirty="0"/>
          </a:p>
        </p:txBody>
      </p:sp>
    </p:spTree>
    <p:extLst>
      <p:ext uri="{BB962C8B-B14F-4D97-AF65-F5344CB8AC3E}">
        <p14:creationId xmlns:p14="http://schemas.microsoft.com/office/powerpoint/2010/main" val="1858177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B84D54-CAD8-47DA-AE63-F90E69A49F4B}" type="slidenum">
              <a:rPr lang="he-IL"/>
              <a:pPr>
                <a:defRPr/>
              </a:pPr>
              <a:t>‹#›</a:t>
            </a:fld>
            <a:endParaRPr lang="he-IL" dirty="0"/>
          </a:p>
        </p:txBody>
      </p:sp>
    </p:spTree>
    <p:extLst>
      <p:ext uri="{BB962C8B-B14F-4D97-AF65-F5344CB8AC3E}">
        <p14:creationId xmlns:p14="http://schemas.microsoft.com/office/powerpoint/2010/main" val="34886389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DD55FBB-264A-40A2-AC6B-4CD2932F4040}" type="datetime8">
              <a:rPr lang="he-IL">
                <a:solidFill>
                  <a:prstClr val="black">
                    <a:tint val="75000"/>
                  </a:prstClr>
                </a:solidFill>
              </a:rPr>
              <a:pPr>
                <a:defRPr/>
              </a:pPr>
              <a:t>14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8A5661-5900-46A7-9408-68D5D72C9E76}" type="slidenum">
              <a:rPr lang="he-IL"/>
              <a:pPr>
                <a:defRPr/>
              </a:pPr>
              <a:t>‹#›</a:t>
            </a:fld>
            <a:endParaRPr lang="he-IL" dirty="0"/>
          </a:p>
        </p:txBody>
      </p:sp>
    </p:spTree>
    <p:extLst>
      <p:ext uri="{BB962C8B-B14F-4D97-AF65-F5344CB8AC3E}">
        <p14:creationId xmlns:p14="http://schemas.microsoft.com/office/powerpoint/2010/main" val="390101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4E3C66B-BE92-4422-B2F4-D6B1F060B53F}" type="slidenum">
              <a:rPr lang="he-IL"/>
              <a:pPr>
                <a:defRPr/>
              </a:pPr>
              <a:t>‹#›</a:t>
            </a:fld>
            <a:endParaRPr lang="he-IL" dirty="0"/>
          </a:p>
        </p:txBody>
      </p:sp>
    </p:spTree>
    <p:extLst>
      <p:ext uri="{BB962C8B-B14F-4D97-AF65-F5344CB8AC3E}">
        <p14:creationId xmlns:p14="http://schemas.microsoft.com/office/powerpoint/2010/main" val="291901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6E925AF-79D1-49A8-B2A4-96763F0A43D3}" type="slidenum">
              <a:rPr lang="he-IL"/>
              <a:pPr>
                <a:defRPr/>
              </a:pPr>
              <a:t>‹#›</a:t>
            </a:fld>
            <a:endParaRPr lang="he-IL" dirty="0"/>
          </a:p>
        </p:txBody>
      </p:sp>
    </p:spTree>
    <p:extLst>
      <p:ext uri="{BB962C8B-B14F-4D97-AF65-F5344CB8AC3E}">
        <p14:creationId xmlns:p14="http://schemas.microsoft.com/office/powerpoint/2010/main" val="209154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1610B59-9828-4746-8418-475083E56DAF}" type="datetime8">
              <a:rPr lang="he-IL"/>
              <a:pPr>
                <a:defRPr/>
              </a:pPr>
              <a:t>14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8C0E4D3-6A30-4ADE-940C-6FAA126B34FD}" type="slidenum">
              <a:rPr lang="he-IL"/>
              <a:pPr>
                <a:defRPr/>
              </a:pPr>
              <a:t>‹#›</a:t>
            </a:fld>
            <a:endParaRPr lang="he-IL" dirty="0"/>
          </a:p>
        </p:txBody>
      </p:sp>
    </p:spTree>
    <p:extLst>
      <p:ext uri="{BB962C8B-B14F-4D97-AF65-F5344CB8AC3E}">
        <p14:creationId xmlns:p14="http://schemas.microsoft.com/office/powerpoint/2010/main" val="2128676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0.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1.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11.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1.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12.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1.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3.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6.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theme" Target="../theme/theme8.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9.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027001C-D232-49A1-9F15-296163EC43BC}"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E33CD03-39C7-4B72-A459-E0805DCC1B2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00" r:id="rId1"/>
    <p:sldLayoutId id="2147487001" r:id="rId2"/>
    <p:sldLayoutId id="2147487002" r:id="rId3"/>
    <p:sldLayoutId id="2147486991" r:id="rId4"/>
    <p:sldLayoutId id="214748700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65F4A7-A81E-4848-9D9B-C1CC0A55A743}"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C696DF6-B6E2-40EC-831D-8626DA0B422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38" r:id="rId1"/>
    <p:sldLayoutId id="2147487039" r:id="rId2"/>
    <p:sldLayoutId id="2147487040" r:id="rId3"/>
    <p:sldLayoutId id="2147486997" r:id="rId4"/>
    <p:sldLayoutId id="214748704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B94E56F-FBE4-4ACD-B3BD-3F2D6431062E}"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8B8779E-032A-411C-A2D4-1812D1EC026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42" r:id="rId1"/>
    <p:sldLayoutId id="2147487043" r:id="rId2"/>
    <p:sldLayoutId id="2147487044" r:id="rId3"/>
    <p:sldLayoutId id="2147486998" r:id="rId4"/>
    <p:sldLayoutId id="214748704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B5E0441-1670-4541-8244-5BACA74556F4}"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B71ECF8-3B38-4A75-87B3-F6F2FA98C3F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46" r:id="rId1"/>
    <p:sldLayoutId id="2147487047" r:id="rId2"/>
    <p:sldLayoutId id="2147487048" r:id="rId3"/>
    <p:sldLayoutId id="2147486999" r:id="rId4"/>
    <p:sldLayoutId id="214748704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6733F2F-F843-4675-976D-4A415151BE66}" type="datetime8">
              <a:rPr lang="he-IL">
                <a:solidFill>
                  <a:prstClr val="black">
                    <a:tint val="75000"/>
                  </a:prstClr>
                </a:solidFill>
              </a:rPr>
              <a:pPr>
                <a:defRPr/>
              </a:pPr>
              <a:t>14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A0618A2-E7AC-4C99-9965-12691AC352CF}" type="slidenum">
              <a:rPr lang="he-IL"/>
              <a:pPr>
                <a:defRPr/>
              </a:pPr>
              <a:t>‹#›</a:t>
            </a:fld>
            <a:endParaRPr lang="he-IL" dirty="0"/>
          </a:p>
        </p:txBody>
      </p:sp>
    </p:spTree>
    <p:extLst>
      <p:ext uri="{BB962C8B-B14F-4D97-AF65-F5344CB8AC3E}">
        <p14:creationId xmlns:p14="http://schemas.microsoft.com/office/powerpoint/2010/main" val="1155179085"/>
      </p:ext>
    </p:extLst>
  </p:cSld>
  <p:clrMap bg1="lt1" tx1="dk1" bg2="lt2" tx2="dk2" accent1="accent1" accent2="accent2" accent3="accent3" accent4="accent4" accent5="accent5" accent6="accent6" hlink="hlink" folHlink="folHlink"/>
  <p:sldLayoutIdLst>
    <p:sldLayoutId id="2147487051" r:id="rId1"/>
    <p:sldLayoutId id="2147487052" r:id="rId2"/>
    <p:sldLayoutId id="2147487053" r:id="rId3"/>
    <p:sldLayoutId id="2147487054" r:id="rId4"/>
    <p:sldLayoutId id="214748705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1A069E3-E965-44EB-A1A8-27BD6684F7A9}"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98149C-3793-49E6-A4C2-8DB7C2FB90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04" r:id="rId1"/>
    <p:sldLayoutId id="2147487005" r:id="rId2"/>
    <p:sldLayoutId id="2147487006" r:id="rId3"/>
    <p:sldLayoutId id="2147486992" r:id="rId4"/>
    <p:sldLayoutId id="214748700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401A2E2-BFA5-4914-86BB-528516608828}"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84F5C04-EF50-4068-BCB3-45402325ABB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08" r:id="rId1"/>
    <p:sldLayoutId id="2147487009" r:id="rId2"/>
    <p:sldLayoutId id="2147487010" r:id="rId3"/>
    <p:sldLayoutId id="214748699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52DC7EB-A62B-44FE-A490-1F83145FD16A}"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9206CEA-10F9-4704-B3F7-E828C38CEC6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12" r:id="rId1"/>
    <p:sldLayoutId id="2147487013" r:id="rId2"/>
    <p:sldLayoutId id="2147487014" r:id="rId3"/>
    <p:sldLayoutId id="214748701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10BE5B0-A322-4145-9F42-C8821FDBA16B}"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EE6B61A-6A49-452F-9F51-45FA3E3EE27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16" r:id="rId1"/>
    <p:sldLayoutId id="2147487017" r:id="rId2"/>
    <p:sldLayoutId id="2147487018" r:id="rId3"/>
    <p:sldLayoutId id="214748699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5380123-7D0C-4E5A-A007-64FE294F0C24}"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9D80864-E642-4EF4-B8CA-52ABA2341A7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19" r:id="rId1"/>
    <p:sldLayoutId id="2147487020" r:id="rId2"/>
    <p:sldLayoutId id="2147487021" r:id="rId3"/>
    <p:sldLayoutId id="2147487022" r:id="rId4"/>
    <p:sldLayoutId id="214748702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C4D25F5-2091-47A4-9351-F0A4D5514A45}"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18A22CB-E8F4-48D9-8F9A-72E6FB48A80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24" r:id="rId1"/>
    <p:sldLayoutId id="2147487025" r:id="rId2"/>
    <p:sldLayoutId id="2147487026" r:id="rId3"/>
    <p:sldLayoutId id="2147486995" r:id="rId4"/>
    <p:sldLayoutId id="214748702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BF1392-215C-4E82-82F1-BE5E9ABA25FB}"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14C852-85F3-464D-9F50-D1DF25863A5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28" r:id="rId1"/>
    <p:sldLayoutId id="2147487029" r:id="rId2"/>
    <p:sldLayoutId id="2147487030" r:id="rId3"/>
    <p:sldLayoutId id="2147487031" r:id="rId4"/>
    <p:sldLayoutId id="2147487032" r:id="rId5"/>
    <p:sldLayoutId id="2147487033"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E9C91C8-ADBE-47B9-AD95-CC4E4E718B41}" type="datetime8">
              <a:rPr lang="he-IL"/>
              <a:pPr>
                <a:defRPr/>
              </a:pPr>
              <a:t>14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1DA7D53-873B-42B4-B275-7E57595579B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034" r:id="rId1"/>
    <p:sldLayoutId id="2147487035" r:id="rId2"/>
    <p:sldLayoutId id="2147487036" r:id="rId3"/>
    <p:sldLayoutId id="2147486996" r:id="rId4"/>
    <p:sldLayoutId id="214748703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torage.cet.ac.il/resources/biology/TheCell/garein/tirgum/dna4.sw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sumanasinc.com/webcontent/animations/content/lifecyclemrna.html"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torage.cet.ac.il/resources/biology/TheCell/garein/tirgum/dna4.swf" TargetMode="External"/><Relationship Id="rId1" Type="http://schemas.openxmlformats.org/officeDocument/2006/relationships/slideLayout" Target="../slideLayouts/slideLayout4.xml"/><Relationship Id="rId6" Type="http://schemas.openxmlformats.org/officeDocument/2006/relationships/hyperlink" Target="http://highered.mcgraw-hill.com/sites/0072437316/student_view0/chapter15/animations.html" TargetMode="External"/><Relationship Id="rId5" Type="http://schemas.openxmlformats.org/officeDocument/2006/relationships/image" Target="../media/image24.png"/><Relationship Id="rId4" Type="http://schemas.openxmlformats.org/officeDocument/2006/relationships/hyperlink" Target="http://mybag.high.cet.ac.il/content/player.aspx?manifest=/api/manifests/item/he/3e727e2e-35f2-422e-a223-0609d255601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RedO6rLNQ2o" TargetMode="External"/><Relationship Id="rId2" Type="http://schemas.openxmlformats.org/officeDocument/2006/relationships/hyperlink" Target="https://www.youtube.com/watch?v=Jml8CFBWcDs" TargetMode="Externa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high.cet.ac.il/CommonLms/Dashboard/Activity/ShowActivity.aspx?gItemID=1e3cb8cf-d0bc-4688-917d-54bdf7795a30&amp;lang=1"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04233" y="344711"/>
            <a:ext cx="8162925" cy="7080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000" b="1" dirty="0">
                <a:solidFill>
                  <a:srgbClr val="1D4C72"/>
                </a:solidFill>
                <a:latin typeface="Arial"/>
                <a:cs typeface="Arial"/>
              </a:rPr>
              <a:t>תורשה</a:t>
            </a:r>
          </a:p>
        </p:txBody>
      </p:sp>
      <p:sp>
        <p:nvSpPr>
          <p:cNvPr id="6" name="TextBox 5"/>
          <p:cNvSpPr txBox="1"/>
          <p:nvPr/>
        </p:nvSpPr>
        <p:spPr>
          <a:xfrm>
            <a:off x="642938" y="1075383"/>
            <a:ext cx="814387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a:solidFill>
                  <a:srgbClr val="FF6600"/>
                </a:solidFill>
                <a:latin typeface="Arial"/>
                <a:cs typeface="Arial"/>
              </a:rPr>
              <a:t>מ־</a:t>
            </a:r>
            <a:r>
              <a:rPr lang="en-US" sz="4400" b="1" dirty="0">
                <a:solidFill>
                  <a:srgbClr val="FF6600"/>
                </a:solidFill>
                <a:latin typeface="Arial"/>
                <a:cs typeface="Arial"/>
              </a:rPr>
              <a:t>DNA</a:t>
            </a:r>
            <a:r>
              <a:rPr lang="he-IL" sz="4400" b="1" dirty="0">
                <a:solidFill>
                  <a:srgbClr val="FF6600"/>
                </a:solidFill>
                <a:latin typeface="Arial"/>
                <a:cs typeface="Arial"/>
              </a:rPr>
              <a:t> לחלבון</a:t>
            </a:r>
          </a:p>
        </p:txBody>
      </p:sp>
      <p:sp>
        <p:nvSpPr>
          <p:cNvPr id="18" name="Rectangle 17"/>
          <p:cNvSpPr/>
          <p:nvPr/>
        </p:nvSpPr>
        <p:spPr>
          <a:xfrm>
            <a:off x="592138" y="2467272"/>
            <a:ext cx="8143875" cy="24018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שלבי יצירת חלבונים בתא – תעתוק ותרגום</a:t>
            </a: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המולקולה המתווכת –</a:t>
            </a:r>
            <a:r>
              <a:rPr lang="en-US" sz="2000" dirty="0">
                <a:solidFill>
                  <a:schemeClr val="tx1"/>
                </a:solidFill>
              </a:rPr>
              <a:t>RNA </a:t>
            </a:r>
            <a:endParaRPr lang="he-IL" sz="20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תהליך התעתוק</a:t>
            </a:r>
          </a:p>
          <a:p>
            <a:pPr fontAlgn="auto">
              <a:spcBef>
                <a:spcPts val="0"/>
              </a:spcBef>
              <a:spcAft>
                <a:spcPts val="0"/>
              </a:spcAft>
              <a:buFontTx/>
              <a:buBlip>
                <a:blip r:embed="rId4"/>
              </a:buBlip>
              <a:defRPr/>
            </a:pPr>
            <a:r>
              <a:rPr lang="he-IL" sz="2000" dirty="0">
                <a:solidFill>
                  <a:schemeClr val="tx1"/>
                </a:solidFill>
              </a:rPr>
              <a:t> עיבוד ה-</a:t>
            </a:r>
            <a:r>
              <a:rPr lang="en-US" sz="2000" dirty="0">
                <a:solidFill>
                  <a:schemeClr val="tx1"/>
                </a:solidFill>
              </a:rPr>
              <a:t>RNA</a:t>
            </a:r>
            <a:r>
              <a:rPr lang="he-IL" sz="2000" dirty="0">
                <a:solidFill>
                  <a:schemeClr val="tx1"/>
                </a:solidFill>
              </a:rPr>
              <a:t> (תהליך השחבור)</a:t>
            </a:r>
          </a:p>
          <a:p>
            <a:pPr fontAlgn="auto">
              <a:spcBef>
                <a:spcPts val="0"/>
              </a:spcBef>
              <a:spcAft>
                <a:spcPts val="0"/>
              </a:spcAft>
              <a:buFontTx/>
              <a:buBlip>
                <a:blip r:embed="rId4"/>
              </a:buBlip>
              <a:defRPr/>
            </a:pPr>
            <a:r>
              <a:rPr lang="he-IL" sz="2000" dirty="0">
                <a:solidFill>
                  <a:schemeClr val="tx1"/>
                </a:solidFill>
              </a:rPr>
              <a:t> תהליך התרגום</a:t>
            </a:r>
          </a:p>
          <a:p>
            <a:pPr fontAlgn="auto">
              <a:spcBef>
                <a:spcPts val="0"/>
              </a:spcBef>
              <a:spcAft>
                <a:spcPts val="0"/>
              </a:spcAft>
              <a:buFontTx/>
              <a:buBlip>
                <a:blip r:embed="rId4"/>
              </a:buBlip>
              <a:defRPr/>
            </a:pPr>
            <a:r>
              <a:rPr lang="he-IL" sz="2000" dirty="0">
                <a:solidFill>
                  <a:schemeClr val="tx1"/>
                </a:solidFill>
              </a:rPr>
              <a:t> הקוד הגנטי </a:t>
            </a:r>
          </a:p>
          <a:p>
            <a:pPr fontAlgn="auto">
              <a:spcBef>
                <a:spcPts val="0"/>
              </a:spcBef>
              <a:spcAft>
                <a:spcPts val="0"/>
              </a:spcAft>
              <a:buFontTx/>
              <a:buBlip>
                <a:blip r:embed="rId4"/>
              </a:buBlip>
              <a:defRPr/>
            </a:pPr>
            <a:r>
              <a:rPr lang="he-IL" sz="2000" dirty="0">
                <a:solidFill>
                  <a:schemeClr val="tx1"/>
                </a:solidFill>
              </a:rPr>
              <a:t> מ־</a:t>
            </a:r>
            <a:r>
              <a:rPr lang="en-US" sz="2000" dirty="0">
                <a:solidFill>
                  <a:schemeClr val="tx1"/>
                </a:solidFill>
              </a:rPr>
              <a:t>DNA</a:t>
            </a:r>
            <a:r>
              <a:rPr lang="he-IL" sz="2000" dirty="0">
                <a:solidFill>
                  <a:schemeClr val="tx1"/>
                </a:solidFill>
              </a:rPr>
              <a:t> לחלבון: תרגול נוסף</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en-US"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sp>
        <p:nvSpPr>
          <p:cNvPr id="64518" name="Rectangle 18"/>
          <p:cNvSpPr>
            <a:spLocks noChangeArrowheads="1"/>
          </p:cNvSpPr>
          <p:nvPr/>
        </p:nvSpPr>
        <p:spPr bwMode="auto">
          <a:xfrm>
            <a:off x="7296150" y="2123009"/>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64519" name="Rectangle 18"/>
          <p:cNvSpPr>
            <a:spLocks noChangeArrowheads="1"/>
          </p:cNvSpPr>
          <p:nvPr/>
        </p:nvSpPr>
        <p:spPr bwMode="auto">
          <a:xfrm>
            <a:off x="7196138" y="5300663"/>
            <a:ext cx="152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מצגת מקדימה</a:t>
            </a:r>
          </a:p>
        </p:txBody>
      </p:sp>
      <p:sp>
        <p:nvSpPr>
          <p:cNvPr id="8" name="Rectangle 17"/>
          <p:cNvSpPr/>
          <p:nvPr/>
        </p:nvSpPr>
        <p:spPr>
          <a:xfrm>
            <a:off x="671513" y="5670550"/>
            <a:ext cx="8143875" cy="3683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מבנה ה־</a:t>
            </a:r>
            <a:r>
              <a:rPr lang="en-US" sz="2000" dirty="0">
                <a:solidFill>
                  <a:schemeClr val="tx1"/>
                </a:solidFill>
              </a:rPr>
              <a:t>DNA</a:t>
            </a:r>
            <a:r>
              <a:rPr lang="he-IL" sz="2000" dirty="0">
                <a:solidFill>
                  <a:schemeClr val="tx1"/>
                </a:solidFill>
              </a:rPr>
              <a:t> ושכפולו</a:t>
            </a:r>
          </a:p>
          <a:p>
            <a:pPr fontAlgn="auto">
              <a:spcBef>
                <a:spcPts val="0"/>
              </a:spcBef>
              <a:spcAft>
                <a:spcPts val="0"/>
              </a:spcAft>
              <a:defRPr/>
            </a:pPr>
            <a:endParaRPr lang="en-US"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sp>
        <p:nvSpPr>
          <p:cNvPr id="9" name="Rectangle 3"/>
          <p:cNvSpPr/>
          <p:nvPr/>
        </p:nvSpPr>
        <p:spPr>
          <a:xfrm>
            <a:off x="567627" y="1006698"/>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768B54F-8710-4F10-89CB-2E4594D7FB91}" type="slidenum">
              <a:rPr lang="he-IL" smtClean="0"/>
              <a:pPr fontAlgn="base">
                <a:spcBef>
                  <a:spcPct val="0"/>
                </a:spcBef>
                <a:spcAft>
                  <a:spcPct val="0"/>
                </a:spcAft>
                <a:defRPr/>
              </a:pPr>
              <a:t>10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איך </a:t>
            </a:r>
            <a:r>
              <a:rPr lang="he-IL" sz="1800" b="1" dirty="0" smtClean="0">
                <a:solidFill>
                  <a:srgbClr val="FF6600"/>
                </a:solidFill>
                <a:ea typeface="+mn-ea"/>
              </a:rPr>
              <a:t>האנזים </a:t>
            </a:r>
            <a:r>
              <a:rPr lang="en-US" sz="1800" b="1" dirty="0" smtClean="0">
                <a:solidFill>
                  <a:srgbClr val="FF6600"/>
                </a:solidFill>
                <a:ea typeface="+mn-ea"/>
              </a:rPr>
              <a:t> RNA </a:t>
            </a:r>
            <a:r>
              <a:rPr lang="he-IL" sz="1800" b="1" dirty="0">
                <a:solidFill>
                  <a:srgbClr val="FF6600"/>
                </a:solidFill>
                <a:ea typeface="+mn-ea"/>
              </a:rPr>
              <a:t>פולימראז </a:t>
            </a:r>
            <a:r>
              <a:rPr lang="he-IL" sz="1800" b="1" dirty="0" smtClean="0">
                <a:solidFill>
                  <a:schemeClr val="accent3"/>
                </a:solidFill>
              </a:rPr>
              <a:t>"יודע" </a:t>
            </a:r>
            <a:r>
              <a:rPr lang="he-IL" sz="1800" b="1" dirty="0" smtClean="0">
                <a:solidFill>
                  <a:srgbClr val="FF6600"/>
                </a:solidFill>
                <a:ea typeface="+mn-ea"/>
              </a:rPr>
              <a:t>היכן </a:t>
            </a:r>
            <a:r>
              <a:rPr lang="he-IL" sz="1800" b="1" dirty="0">
                <a:solidFill>
                  <a:srgbClr val="FF6600"/>
                </a:solidFill>
                <a:ea typeface="+mn-ea"/>
              </a:rPr>
              <a:t>להתחיל את התרגום?</a:t>
            </a:r>
          </a:p>
        </p:txBody>
      </p:sp>
      <p:sp>
        <p:nvSpPr>
          <p:cNvPr id="8" name="TextBox 7"/>
          <p:cNvSpPr txBox="1"/>
          <p:nvPr/>
        </p:nvSpPr>
        <p:spPr>
          <a:xfrm>
            <a:off x="352425" y="547886"/>
            <a:ext cx="8215313" cy="23050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לפני כל קטע </a:t>
            </a:r>
            <a:r>
              <a:rPr lang="en-US" kern="0" dirty="0">
                <a:solidFill>
                  <a:prstClr val="black"/>
                </a:solidFill>
              </a:rPr>
              <a:t>DNA</a:t>
            </a:r>
            <a:r>
              <a:rPr lang="he-IL" kern="0" dirty="0">
                <a:solidFill>
                  <a:prstClr val="black"/>
                </a:solidFill>
              </a:rPr>
              <a:t> </a:t>
            </a:r>
            <a:r>
              <a:rPr lang="he-IL" kern="0" noProof="1">
                <a:solidFill>
                  <a:prstClr val="black"/>
                </a:solidFill>
              </a:rPr>
              <a:t>שמתועתק</a:t>
            </a:r>
            <a:r>
              <a:rPr lang="he-IL" kern="0" dirty="0">
                <a:solidFill>
                  <a:prstClr val="black"/>
                </a:solidFill>
              </a:rPr>
              <a:t>, נמצא רצף של כמה עשרות בסיסים לפחות, המסמן מהו המקום לתחילת התעתוק. רצף זה נקרא </a:t>
            </a:r>
            <a:r>
              <a:rPr lang="he-IL" kern="0" dirty="0">
                <a:solidFill>
                  <a:srgbClr val="FF6600"/>
                </a:solidFill>
              </a:rPr>
              <a:t>אתר מקדם</a:t>
            </a:r>
            <a:r>
              <a:rPr lang="he-IL" kern="0" dirty="0">
                <a:solidFill>
                  <a:prstClr val="black"/>
                </a:solidFill>
              </a:rPr>
              <a:t> (באנגלית: </a:t>
            </a:r>
            <a:r>
              <a:rPr lang="en-US" kern="0" dirty="0"/>
              <a:t>Promoter</a:t>
            </a:r>
            <a:r>
              <a:rPr lang="he-IL" kern="0" dirty="0"/>
              <a:t>). האנזים </a:t>
            </a:r>
            <a:r>
              <a:rPr lang="en-US" kern="0" dirty="0"/>
              <a:t>RNA</a:t>
            </a:r>
            <a:r>
              <a:rPr lang="he-IL" kern="0" dirty="0"/>
              <a:t> פולימראז נקשר לאתר הזה.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הרחבה: בקשר בין האנזים לאתר מעורבים </a:t>
            </a:r>
            <a:r>
              <a:rPr lang="he-IL" kern="0" dirty="0"/>
              <a:t>עוד חלבונים </a:t>
            </a:r>
            <a:r>
              <a:rPr lang="he-IL" kern="0" dirty="0">
                <a:solidFill>
                  <a:prstClr val="black"/>
                </a:solidFill>
              </a:rPr>
              <a:t>שנקראים </a:t>
            </a:r>
            <a:r>
              <a:rPr lang="he-IL" kern="0" dirty="0">
                <a:solidFill>
                  <a:srgbClr val="FF6600"/>
                </a:solidFill>
              </a:rPr>
              <a:t>גורמי תעתוק</a:t>
            </a:r>
            <a:r>
              <a:rPr lang="he-IL" kern="0" dirty="0">
                <a:solidFill>
                  <a:prstClr val="black"/>
                </a:solidFill>
              </a:rPr>
              <a:t>. </a:t>
            </a:r>
          </a:p>
          <a:p>
            <a:pPr fontAlgn="auto">
              <a:spcBef>
                <a:spcPts val="0"/>
              </a:spcBef>
              <a:spcAft>
                <a:spcPts val="0"/>
              </a:spcAft>
              <a:defRPr/>
            </a:pPr>
            <a:r>
              <a:rPr lang="he-IL" kern="0" dirty="0">
                <a:solidFill>
                  <a:prstClr val="black"/>
                </a:solidFill>
              </a:rPr>
              <a:t>אחד מחלבונים אלו הוא האנזים </a:t>
            </a:r>
            <a:r>
              <a:rPr lang="en-US" kern="0" dirty="0">
                <a:solidFill>
                  <a:prstClr val="black"/>
                </a:solidFill>
              </a:rPr>
              <a:t>DNA</a:t>
            </a:r>
            <a:r>
              <a:rPr lang="he-IL" kern="0" dirty="0">
                <a:solidFill>
                  <a:prstClr val="black"/>
                </a:solidFill>
              </a:rPr>
              <a:t> הליקאז, </a:t>
            </a:r>
            <a:r>
              <a:rPr lang="he-IL" kern="0" dirty="0"/>
              <a:t>שגורם</a:t>
            </a:r>
            <a:r>
              <a:rPr lang="he-IL" kern="0" dirty="0">
                <a:solidFill>
                  <a:prstClr val="black"/>
                </a:solidFill>
              </a:rPr>
              <a:t> להפרדת קשרי המימן בין הבסיסים</a:t>
            </a:r>
          </a:p>
          <a:p>
            <a:pPr fontAlgn="auto">
              <a:spcBef>
                <a:spcPts val="0"/>
              </a:spcBef>
              <a:spcAft>
                <a:spcPts val="0"/>
              </a:spcAft>
              <a:defRPr/>
            </a:pPr>
            <a:r>
              <a:rPr lang="he-IL" kern="0" dirty="0">
                <a:solidFill>
                  <a:prstClr val="black"/>
                </a:solidFill>
              </a:rPr>
              <a:t>ולהפרדות שני גדילי ה</a:t>
            </a:r>
            <a:r>
              <a:rPr lang="he-IL" kern="0" dirty="0">
                <a:solidFill>
                  <a:prstClr val="black"/>
                </a:solidFill>
                <a:latin typeface="Arial"/>
                <a:cs typeface="Arial"/>
              </a:rPr>
              <a:t>־</a:t>
            </a:r>
            <a:r>
              <a:rPr lang="en-US" kern="0" dirty="0">
                <a:solidFill>
                  <a:prstClr val="black"/>
                </a:solidFill>
              </a:rPr>
              <a:t>DNA</a:t>
            </a:r>
            <a:r>
              <a:rPr lang="he-IL" kern="0" dirty="0">
                <a:solidFill>
                  <a:prstClr val="black"/>
                </a:solidFill>
              </a:rPr>
              <a:t> – דבר המאפשר את התעתוק.</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grpSp>
        <p:nvGrpSpPr>
          <p:cNvPr id="71686" name="קבוצה 13"/>
          <p:cNvGrpSpPr>
            <a:grpSpLocks/>
          </p:cNvGrpSpPr>
          <p:nvPr/>
        </p:nvGrpSpPr>
        <p:grpSpPr bwMode="auto">
          <a:xfrm>
            <a:off x="611188" y="3032125"/>
            <a:ext cx="7473950" cy="1933575"/>
            <a:chOff x="124343" y="3065218"/>
            <a:chExt cx="7473258" cy="1933331"/>
          </a:xfrm>
        </p:grpSpPr>
        <p:pic>
          <p:nvPicPr>
            <p:cNvPr id="716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817449"/>
              <a:ext cx="42497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2168854" y="3065218"/>
              <a:ext cx="4339823" cy="984126"/>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endParaRPr lang="he-IL" sz="1600" kern="0" dirty="0">
                <a:solidFill>
                  <a:prstClr val="black"/>
                </a:solidFill>
                <a:latin typeface="Arial"/>
                <a:cs typeface="Arial"/>
              </a:endParaRPr>
            </a:p>
            <a:p>
              <a:pPr algn="ctr" fontAlgn="auto">
                <a:spcBef>
                  <a:spcPts val="0"/>
                </a:spcBef>
                <a:spcAft>
                  <a:spcPts val="0"/>
                </a:spcAft>
                <a:defRPr/>
              </a:pPr>
              <a:r>
                <a:rPr lang="he-IL" sz="1600" kern="0" dirty="0">
                  <a:solidFill>
                    <a:prstClr val="black"/>
                  </a:solidFill>
                  <a:latin typeface="Arial"/>
                  <a:cs typeface="Arial"/>
                </a:rPr>
                <a:t>האנזים </a:t>
              </a:r>
              <a:r>
                <a:rPr lang="en-US" sz="1600" kern="0" dirty="0">
                  <a:solidFill>
                    <a:prstClr val="black"/>
                  </a:solidFill>
                  <a:latin typeface="Arial"/>
                  <a:cs typeface="Arial"/>
                </a:rPr>
                <a:t>RNA</a:t>
              </a:r>
              <a:r>
                <a:rPr lang="he-IL" sz="1600" kern="0" dirty="0">
                  <a:solidFill>
                    <a:prstClr val="black"/>
                  </a:solidFill>
                  <a:latin typeface="Arial"/>
                  <a:cs typeface="Arial"/>
                </a:rPr>
                <a:t> פולימראז</a:t>
              </a:r>
            </a:p>
          </p:txBody>
        </p:sp>
        <p:cxnSp>
          <p:nvCxnSpPr>
            <p:cNvPr id="3" name="מחבר חץ ישר 2"/>
            <p:cNvCxnSpPr/>
            <p:nvPr/>
          </p:nvCxnSpPr>
          <p:spPr>
            <a:xfrm>
              <a:off x="4211777" y="3585852"/>
              <a:ext cx="0" cy="231746"/>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124343" y="3269980"/>
              <a:ext cx="2881045" cy="984126"/>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endParaRPr lang="he-IL" sz="1600" kern="0" dirty="0">
                <a:solidFill>
                  <a:prstClr val="black"/>
                </a:solidFill>
                <a:latin typeface="Arial"/>
                <a:cs typeface="Arial"/>
              </a:endParaRPr>
            </a:p>
            <a:p>
              <a:pPr algn="ctr" fontAlgn="auto">
                <a:spcBef>
                  <a:spcPts val="0"/>
                </a:spcBef>
                <a:spcAft>
                  <a:spcPts val="0"/>
                </a:spcAft>
                <a:defRPr/>
              </a:pPr>
              <a:r>
                <a:rPr lang="he-IL" sz="1600" kern="0" dirty="0">
                  <a:solidFill>
                    <a:prstClr val="black"/>
                  </a:solidFill>
                  <a:latin typeface="Arial"/>
                  <a:cs typeface="Arial"/>
                </a:rPr>
                <a:t>האתר המקדם נמצא לפני  </a:t>
              </a:r>
            </a:p>
            <a:p>
              <a:pPr algn="ctr" fontAlgn="auto">
                <a:spcBef>
                  <a:spcPts val="0"/>
                </a:spcBef>
                <a:spcAft>
                  <a:spcPts val="0"/>
                </a:spcAft>
                <a:defRPr/>
              </a:pPr>
              <a:r>
                <a:rPr lang="he-IL" sz="1600" kern="0" dirty="0">
                  <a:solidFill>
                    <a:prstClr val="black"/>
                  </a:solidFill>
                  <a:latin typeface="Arial"/>
                  <a:cs typeface="Arial"/>
                </a:rPr>
                <a:t>רצף הבסיסים שעובר תעתוק</a:t>
              </a:r>
            </a:p>
          </p:txBody>
        </p:sp>
        <p:cxnSp>
          <p:nvCxnSpPr>
            <p:cNvPr id="12" name="מחבר חץ ישר 11"/>
            <p:cNvCxnSpPr/>
            <p:nvPr/>
          </p:nvCxnSpPr>
          <p:spPr>
            <a:xfrm>
              <a:off x="2699030" y="3817598"/>
              <a:ext cx="1080987" cy="331746"/>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52425" y="5229225"/>
            <a:ext cx="8215313" cy="14382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רצף הבסיסים שעובר תעתוק הכולל את הקודונים ליצירת חלבון, עם האזורים של בקרת התעתוק הצמודים אליו (הכוללים את האתר המקדם) נקרא </a:t>
            </a:r>
            <a:r>
              <a:rPr lang="he-IL" sz="2000" b="1" kern="0" dirty="0">
                <a:solidFill>
                  <a:schemeClr val="accent3"/>
                </a:solidFill>
              </a:rPr>
              <a:t>גֵּן</a:t>
            </a:r>
            <a:r>
              <a:rPr lang="he-IL" sz="2000" kern="0" dirty="0">
                <a:solidFill>
                  <a:prstClr val="black"/>
                </a:solidFill>
              </a:rPr>
              <a:t>.</a:t>
            </a:r>
          </a:p>
          <a:p>
            <a:pPr fontAlgn="auto">
              <a:spcBef>
                <a:spcPts val="0"/>
              </a:spcBef>
              <a:spcAft>
                <a:spcPts val="0"/>
              </a:spcAft>
              <a:defRPr/>
            </a:pPr>
            <a:endParaRPr lang="he-IL" sz="2000" kern="0" dirty="0">
              <a:solidFill>
                <a:prstClr val="black"/>
              </a:solidFill>
            </a:endParaRPr>
          </a:p>
          <a:p>
            <a:pPr marL="285750" indent="-285750" fontAlgn="auto">
              <a:spcBef>
                <a:spcPts val="0"/>
              </a:spcBef>
              <a:spcAft>
                <a:spcPts val="0"/>
              </a:spcAft>
              <a:buFont typeface="Wingdings" pitchFamily="2" charset="2"/>
              <a:buChar char="§"/>
              <a:defRPr/>
            </a:pPr>
            <a:r>
              <a:rPr lang="he-IL" kern="0" dirty="0">
                <a:solidFill>
                  <a:prstClr val="black"/>
                </a:solidFill>
              </a:rPr>
              <a:t>נעסוק ביתר </a:t>
            </a:r>
            <a:r>
              <a:rPr lang="he-IL" kern="0" dirty="0"/>
              <a:t>פירוט</a:t>
            </a:r>
            <a:r>
              <a:rPr lang="he-IL" kern="0" dirty="0">
                <a:solidFill>
                  <a:prstClr val="black"/>
                </a:solidFill>
              </a:rPr>
              <a:t> בגן ובבקרת התעתוק במצגת: בקרה על ביטוי גנים.</a:t>
            </a:r>
          </a:p>
          <a:p>
            <a:pPr fontAlgn="auto">
              <a:spcBef>
                <a:spcPts val="0"/>
              </a:spcBef>
              <a:spcAft>
                <a:spcPts val="0"/>
              </a:spcAft>
              <a:defRPr/>
            </a:pPr>
            <a:endParaRPr lang="he-IL" sz="2000" kern="0" dirty="0">
              <a:solidFill>
                <a:prstClr val="black"/>
              </a:solidFill>
            </a:endParaRPr>
          </a:p>
          <a:p>
            <a:pPr fontAlgn="auto">
              <a:spcBef>
                <a:spcPts val="0"/>
              </a:spcBef>
              <a:spcAft>
                <a:spcPts val="0"/>
              </a:spcAft>
              <a:defRPr/>
            </a:pPr>
            <a:endParaRPr lang="he-IL" sz="2000"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4" name="Slide Number Placeholder 8"/>
          <p:cNvSpPr txBox="1">
            <a:spLocks/>
          </p:cNvSpPr>
          <p:nvPr/>
        </p:nvSpPr>
        <p:spPr bwMode="auto">
          <a:xfrm>
            <a:off x="107950" y="6481763"/>
            <a:ext cx="213360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87F79305-08B8-489C-AAF4-BA53C3788B74}" type="slidenum">
              <a:rPr lang="he-IL" sz="1100" smtClean="0">
                <a:solidFill>
                  <a:schemeClr val="bg1">
                    <a:lumMod val="75000"/>
                  </a:schemeClr>
                </a:solidFill>
              </a:rPr>
              <a:pPr fontAlgn="base">
                <a:spcBef>
                  <a:spcPct val="0"/>
                </a:spcBef>
                <a:spcAft>
                  <a:spcPct val="0"/>
                </a:spcAft>
                <a:defRPr/>
              </a:pPr>
              <a:t>10</a:t>
            </a:fld>
            <a:endParaRPr lang="he-IL" sz="1100" dirty="0" smtClean="0">
              <a:solidFill>
                <a:schemeClr val="bg1">
                  <a:lumMod val="75000"/>
                </a:schemeClr>
              </a:solidFill>
            </a:endParaRPr>
          </a:p>
        </p:txBody>
      </p:sp>
      <p:sp>
        <p:nvSpPr>
          <p:cNvPr id="15"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0DD5458-BE8F-470D-AD10-DD99786E9E21}" type="slidenum">
              <a:rPr lang="he-IL" smtClean="0"/>
              <a:pPr fontAlgn="base">
                <a:spcBef>
                  <a:spcPct val="0"/>
                </a:spcBef>
                <a:spcAft>
                  <a:spcPct val="0"/>
                </a:spcAft>
                <a:defRPr/>
              </a:pPr>
              <a:t>11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מ-</a:t>
            </a:r>
            <a:r>
              <a:rPr lang="en-US" sz="1800" b="1" dirty="0" smtClean="0">
                <a:solidFill>
                  <a:srgbClr val="FF6600"/>
                </a:solidFill>
                <a:ea typeface="+mn-ea"/>
              </a:rPr>
              <a:t>DNA</a:t>
            </a:r>
            <a:r>
              <a:rPr lang="he-IL" sz="1800" b="1" dirty="0" smtClean="0">
                <a:solidFill>
                  <a:srgbClr val="FF6600"/>
                </a:solidFill>
                <a:ea typeface="+mn-ea"/>
              </a:rPr>
              <a:t> לחלבון</a:t>
            </a:r>
            <a:endParaRPr lang="he-IL" sz="1800" dirty="0" smtClean="0"/>
          </a:p>
        </p:txBody>
      </p:sp>
      <p:sp>
        <p:nvSpPr>
          <p:cNvPr id="8" name="TextBox 7"/>
          <p:cNvSpPr txBox="1"/>
          <p:nvPr/>
        </p:nvSpPr>
        <p:spPr>
          <a:xfrm>
            <a:off x="2702718" y="693291"/>
            <a:ext cx="3711575" cy="575469"/>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צפו בסימולציה בתהליך </a:t>
            </a:r>
            <a:r>
              <a:rPr lang="he-IL" kern="0" dirty="0" err="1" smtClean="0">
                <a:solidFill>
                  <a:prstClr val="black"/>
                </a:solidFill>
              </a:rPr>
              <a:t>התעתוק</a:t>
            </a:r>
            <a:r>
              <a:rPr lang="he-IL" kern="0" dirty="0" smtClean="0">
                <a:solidFill>
                  <a:prstClr val="black"/>
                </a:solidFill>
              </a:rPr>
              <a:t>:</a:t>
            </a: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7" name="TextBox 6"/>
          <p:cNvSpPr txBox="1"/>
          <p:nvPr/>
        </p:nvSpPr>
        <p:spPr>
          <a:xfrm>
            <a:off x="1400175" y="5090079"/>
            <a:ext cx="6343650"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u="sng" kern="0" dirty="0">
                <a:solidFill>
                  <a:srgbClr val="00B0F0"/>
                </a:solidFill>
                <a:latin typeface="Arial"/>
                <a:cs typeface="Arial"/>
                <a:hlinkClick r:id="rId3"/>
              </a:rPr>
              <a:t>תהליך התעתוק</a:t>
            </a:r>
            <a:endParaRPr lang="he-IL" u="sng" kern="0" dirty="0">
              <a:solidFill>
                <a:srgbClr val="00B0F0"/>
              </a:solidFill>
              <a:latin typeface="Arial"/>
              <a:cs typeface="Arial"/>
            </a:endParaRPr>
          </a:p>
        </p:txBody>
      </p:sp>
      <p:pic>
        <p:nvPicPr>
          <p:cNvPr id="32775" name="Picture 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938" y="1052736"/>
            <a:ext cx="579913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
        <p:nvSpPr>
          <p:cNvPr id="2" name="TextBox 1"/>
          <p:cNvSpPr txBox="1"/>
          <p:nvPr/>
        </p:nvSpPr>
        <p:spPr>
          <a:xfrm>
            <a:off x="1043608" y="5658543"/>
            <a:ext cx="6904359" cy="82051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vert="horz" wrap="square" lIns="91440" tIns="45720" rIns="91440" bIns="45720" rtlCol="1" anchor="ctr">
            <a:normAutofit/>
          </a:bodyPr>
          <a:lstStyle/>
          <a:p>
            <a:pPr fontAlgn="auto">
              <a:spcBef>
                <a:spcPts val="0"/>
              </a:spcBef>
              <a:spcAft>
                <a:spcPts val="0"/>
              </a:spcAft>
            </a:pPr>
            <a:r>
              <a:rPr lang="en-US" sz="1400" b="1" dirty="0">
                <a:solidFill>
                  <a:schemeClr val="tx1">
                    <a:lumMod val="50000"/>
                    <a:lumOff val="50000"/>
                  </a:schemeClr>
                </a:solidFill>
                <a:latin typeface="+mn-lt"/>
                <a:cs typeface="+mn-cs"/>
                <a:hlinkClick r:id="rId5"/>
              </a:rPr>
              <a:t>http://</a:t>
            </a:r>
            <a:r>
              <a:rPr lang="en-US" sz="1400" b="1" dirty="0" smtClean="0">
                <a:solidFill>
                  <a:schemeClr val="tx1">
                    <a:lumMod val="50000"/>
                    <a:lumOff val="50000"/>
                  </a:schemeClr>
                </a:solidFill>
                <a:latin typeface="+mn-lt"/>
                <a:cs typeface="+mn-cs"/>
                <a:hlinkClick r:id="rId5"/>
              </a:rPr>
              <a:t>www.sumanasinc.com/webcontent/animations/content/lifecyclemrna.html</a:t>
            </a:r>
            <a:endParaRPr lang="en-US" sz="1400" b="1" dirty="0" smtClean="0">
              <a:solidFill>
                <a:schemeClr val="tx1">
                  <a:lumMod val="50000"/>
                  <a:lumOff val="50000"/>
                </a:schemeClr>
              </a:solidFill>
              <a:latin typeface="+mn-lt"/>
              <a:cs typeface="+mn-cs"/>
            </a:endParaRPr>
          </a:p>
          <a:p>
            <a:pPr fontAlgn="auto">
              <a:spcBef>
                <a:spcPts val="0"/>
              </a:spcBef>
              <a:spcAft>
                <a:spcPts val="0"/>
              </a:spcAft>
            </a:pPr>
            <a:endParaRPr kumimoji="0" lang="he-IL" sz="1400" b="1" i="0" u="none" strike="noStrike" kern="1200" cap="none" spc="0" normalizeH="0" baseline="0" noProof="0" dirty="0" smtClean="0">
              <a:ln>
                <a:noFill/>
              </a:ln>
              <a:solidFill>
                <a:schemeClr val="tx1">
                  <a:lumMod val="50000"/>
                  <a:lumOff val="50000"/>
                </a:schemeClr>
              </a:solidFill>
              <a:effectLst/>
              <a:uLnTx/>
              <a:uFillTx/>
              <a:latin typeface="+mn-lt"/>
              <a:cs typeface="+mn-cs"/>
            </a:endParaRPr>
          </a:p>
        </p:txBody>
      </p:sp>
    </p:spTree>
    <p:extLst>
      <p:ext uri="{BB962C8B-B14F-4D97-AF65-F5344CB8AC3E}">
        <p14:creationId xmlns:p14="http://schemas.microsoft.com/office/powerpoint/2010/main" val="42633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 תהליך התעתוק</a:t>
            </a:r>
            <a:endParaRPr lang="he-IL" sz="1800" dirty="0" smtClean="0"/>
          </a:p>
        </p:txBody>
      </p:sp>
      <p:sp>
        <p:nvSpPr>
          <p:cNvPr id="8" name="TextBox 7"/>
          <p:cNvSpPr txBox="1"/>
          <p:nvPr/>
        </p:nvSpPr>
        <p:spPr>
          <a:xfrm>
            <a:off x="346075" y="548680"/>
            <a:ext cx="8183563" cy="37242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a:t>
            </a:r>
          </a:p>
          <a:p>
            <a:pPr fontAlgn="auto">
              <a:spcBef>
                <a:spcPts val="0"/>
              </a:spcBef>
              <a:spcAft>
                <a:spcPts val="0"/>
              </a:spcAft>
              <a:defRPr/>
            </a:pPr>
            <a:r>
              <a:rPr lang="he-IL" kern="0" dirty="0">
                <a:solidFill>
                  <a:schemeClr val="tx2"/>
                </a:solidFill>
                <a:latin typeface="Arial"/>
                <a:cs typeface="Arial"/>
              </a:rPr>
              <a:t>בציור מתואר סדר הבסיסים בקטע</a:t>
            </a:r>
            <a:r>
              <a:rPr lang="en-US" kern="0" dirty="0">
                <a:solidFill>
                  <a:schemeClr val="tx2"/>
                </a:solidFill>
                <a:latin typeface="Arial"/>
                <a:cs typeface="Arial"/>
              </a:rPr>
              <a:t>DNA </a:t>
            </a:r>
            <a:r>
              <a:rPr lang="he-IL" kern="0" dirty="0">
                <a:solidFill>
                  <a:schemeClr val="tx2"/>
                </a:solidFill>
                <a:latin typeface="Arial"/>
                <a:cs typeface="Arial"/>
              </a:rPr>
              <a:t> מסוים.</a:t>
            </a:r>
          </a:p>
          <a:p>
            <a:pPr fontAlgn="auto">
              <a:spcBef>
                <a:spcPts val="0"/>
              </a:spcBef>
              <a:spcAft>
                <a:spcPts val="0"/>
              </a:spcAft>
              <a:defRPr/>
            </a:pPr>
            <a:r>
              <a:rPr lang="he-IL" kern="0" dirty="0">
                <a:solidFill>
                  <a:schemeClr val="tx2"/>
                </a:solidFill>
                <a:latin typeface="Arial"/>
                <a:cs typeface="Arial"/>
              </a:rPr>
              <a:t>כתבו את רצף הבסיסים של מולקולת</a:t>
            </a:r>
            <a:r>
              <a:rPr lang="en-US" kern="0" dirty="0">
                <a:solidFill>
                  <a:schemeClr val="tx2"/>
                </a:solidFill>
                <a:latin typeface="Arial"/>
                <a:cs typeface="Arial"/>
              </a:rPr>
              <a:t>RNA </a:t>
            </a:r>
            <a:r>
              <a:rPr lang="he-IL" kern="0" dirty="0">
                <a:solidFill>
                  <a:schemeClr val="tx2"/>
                </a:solidFill>
                <a:latin typeface="Arial"/>
                <a:cs typeface="Arial"/>
              </a:rPr>
              <a:t> שליח שתיווצר על גבי גדיל א'.</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ב'                   </a:t>
            </a:r>
            <a:r>
              <a:rPr lang="en-US" sz="2800" kern="0" dirty="0">
                <a:solidFill>
                  <a:srgbClr val="1D4C72"/>
                </a:solidFill>
                <a:latin typeface="Arial"/>
                <a:cs typeface="Arial"/>
              </a:rPr>
              <a:t>A  T  C  A  G G</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FF6600"/>
                </a:solidFill>
                <a:latin typeface="Arial"/>
                <a:cs typeface="Arial"/>
              </a:rPr>
              <a:t>mRNA</a:t>
            </a:r>
            <a:endParaRPr lang="he-IL" kern="0" dirty="0">
              <a:solidFill>
                <a:srgbClr val="FF6600"/>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א'                  </a:t>
            </a:r>
            <a:r>
              <a:rPr lang="en-US" sz="2800" kern="0" dirty="0">
                <a:solidFill>
                  <a:srgbClr val="1D4C72"/>
                </a:solidFill>
                <a:latin typeface="Arial"/>
                <a:cs typeface="Arial"/>
              </a:rPr>
              <a:t>T  A  G  T  C  C</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sp>
        <p:nvSpPr>
          <p:cNvPr id="6"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0235E4B-34DD-4415-823B-7FBBFFB0C7B5}" type="slidenum">
              <a:rPr lang="he-IL" sz="1100" smtClean="0">
                <a:solidFill>
                  <a:schemeClr val="bg1">
                    <a:lumMod val="75000"/>
                  </a:schemeClr>
                </a:solidFill>
              </a:rPr>
              <a:pPr fontAlgn="base">
                <a:spcBef>
                  <a:spcPct val="0"/>
                </a:spcBef>
                <a:spcAft>
                  <a:spcPct val="0"/>
                </a:spcAft>
                <a:defRPr/>
              </a:pPr>
              <a:t>12</a:t>
            </a:fld>
            <a:endParaRPr lang="he-IL" sz="1100" dirty="0" smtClean="0">
              <a:solidFill>
                <a:schemeClr val="bg1">
                  <a:lumMod val="75000"/>
                </a:schemeClr>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323056" y="36935"/>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346075" y="620688"/>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a:t>
            </a:r>
          </a:p>
          <a:p>
            <a:pPr fontAlgn="auto">
              <a:spcBef>
                <a:spcPts val="0"/>
              </a:spcBef>
              <a:spcAft>
                <a:spcPts val="0"/>
              </a:spcAft>
              <a:defRPr/>
            </a:pPr>
            <a:r>
              <a:rPr lang="he-IL" kern="0" dirty="0">
                <a:solidFill>
                  <a:srgbClr val="1D4C72"/>
                </a:solidFill>
                <a:latin typeface="Arial"/>
                <a:cs typeface="Arial"/>
              </a:rPr>
              <a:t>בציור מתואר סדר הבסיסים בקטע </a:t>
            </a:r>
            <a:r>
              <a:rPr lang="en-US" kern="0" dirty="0">
                <a:solidFill>
                  <a:srgbClr val="1D4C72"/>
                </a:solidFill>
                <a:latin typeface="Arial"/>
                <a:cs typeface="Arial"/>
              </a:rPr>
              <a:t>DNA</a:t>
            </a:r>
            <a:r>
              <a:rPr lang="he-IL" kern="0" dirty="0">
                <a:solidFill>
                  <a:srgbClr val="1D4C72"/>
                </a:solidFill>
                <a:latin typeface="Arial"/>
                <a:cs typeface="Arial"/>
              </a:rPr>
              <a:t> מסוים.</a:t>
            </a:r>
          </a:p>
          <a:p>
            <a:pPr fontAlgn="auto">
              <a:spcBef>
                <a:spcPts val="0"/>
              </a:spcBef>
              <a:spcAft>
                <a:spcPts val="0"/>
              </a:spcAft>
              <a:defRPr/>
            </a:pPr>
            <a:r>
              <a:rPr lang="he-IL" kern="0" dirty="0">
                <a:solidFill>
                  <a:srgbClr val="1D4C72"/>
                </a:solidFill>
                <a:latin typeface="Arial"/>
                <a:cs typeface="Arial"/>
              </a:rPr>
              <a:t>כתבו את רצף הבסיסים של מולקולת </a:t>
            </a:r>
            <a:r>
              <a:rPr lang="en-US" kern="0" dirty="0">
                <a:solidFill>
                  <a:srgbClr val="1D4C72"/>
                </a:solidFill>
                <a:latin typeface="Arial"/>
                <a:cs typeface="Arial"/>
              </a:rPr>
              <a:t>RNA</a:t>
            </a:r>
            <a:r>
              <a:rPr lang="he-IL" kern="0" dirty="0">
                <a:solidFill>
                  <a:srgbClr val="1D4C72"/>
                </a:solidFill>
                <a:latin typeface="Arial"/>
                <a:cs typeface="Arial"/>
              </a:rPr>
              <a:t> </a:t>
            </a:r>
            <a:r>
              <a:rPr lang="he-IL" kern="0" dirty="0">
                <a:solidFill>
                  <a:srgbClr val="1F497D"/>
                </a:solidFill>
                <a:latin typeface="Arial"/>
                <a:cs typeface="Arial"/>
              </a:rPr>
              <a:t>שליח</a:t>
            </a:r>
            <a:r>
              <a:rPr lang="he-IL" kern="0" dirty="0">
                <a:solidFill>
                  <a:srgbClr val="1D4C72"/>
                </a:solidFill>
                <a:latin typeface="Arial"/>
                <a:cs typeface="Arial"/>
              </a:rPr>
              <a:t> שתיווצר על גבי גדיל א'.</a:t>
            </a:r>
          </a:p>
          <a:p>
            <a:pPr fontAlgn="auto">
              <a:spcBef>
                <a:spcPts val="0"/>
              </a:spcBef>
              <a:spcAft>
                <a:spcPts val="0"/>
              </a:spcAft>
              <a:defRPr/>
            </a:pPr>
            <a:r>
              <a:rPr lang="he-IL" kern="0" dirty="0">
                <a:solidFill>
                  <a:srgbClr val="FF6600"/>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sp>
        <p:nvSpPr>
          <p:cNvPr id="6" name="Rectangle 12"/>
          <p:cNvSpPr/>
          <p:nvPr/>
        </p:nvSpPr>
        <p:spPr>
          <a:xfrm>
            <a:off x="333375" y="2349500"/>
            <a:ext cx="8196263" cy="2087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rgbClr val="1D4C72"/>
                </a:solidFill>
              </a:rPr>
              <a:t>גדיל ב'                   </a:t>
            </a:r>
            <a:r>
              <a:rPr lang="en-US" sz="2800" dirty="0">
                <a:solidFill>
                  <a:srgbClr val="1D4C72"/>
                </a:solidFill>
              </a:rPr>
              <a:t>A  T  C  A  G G</a:t>
            </a:r>
            <a:endParaRPr lang="he-IL" dirty="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en-US" dirty="0">
                <a:solidFill>
                  <a:srgbClr val="FF6600"/>
                </a:solidFill>
              </a:rPr>
              <a:t>mRNA</a:t>
            </a:r>
            <a:r>
              <a:rPr lang="he-IL" dirty="0">
                <a:solidFill>
                  <a:srgbClr val="FF6600"/>
                </a:solidFill>
              </a:rPr>
              <a:t>                 </a:t>
            </a:r>
            <a:r>
              <a:rPr lang="en-US" sz="2800" dirty="0">
                <a:solidFill>
                  <a:srgbClr val="FF6600"/>
                </a:solidFill>
              </a:rPr>
              <a:t>A  U  C  A  G  G</a:t>
            </a:r>
            <a:endParaRPr lang="he-IL" dirty="0">
              <a:solidFill>
                <a:srgbClr val="FF6600"/>
              </a:solidFill>
            </a:endParaRPr>
          </a:p>
          <a:p>
            <a:pPr fontAlgn="auto">
              <a:spcBef>
                <a:spcPts val="0"/>
              </a:spcBef>
              <a:spcAft>
                <a:spcPts val="0"/>
              </a:spcAft>
              <a:defRPr/>
            </a:pPr>
            <a:r>
              <a:rPr lang="he-IL" dirty="0">
                <a:solidFill>
                  <a:srgbClr val="1D4C72"/>
                </a:solidFill>
              </a:rPr>
              <a:t>גדיל א'                  </a:t>
            </a:r>
            <a:r>
              <a:rPr lang="en-US" sz="2800" dirty="0">
                <a:solidFill>
                  <a:srgbClr val="1D4C72"/>
                </a:solidFill>
              </a:rPr>
              <a:t>T  A  G  T  C  C</a:t>
            </a:r>
            <a:endParaRPr lang="he-IL" dirty="0">
              <a:solidFill>
                <a:srgbClr val="1D4C72"/>
              </a:solidFill>
            </a:endParaRPr>
          </a:p>
          <a:p>
            <a:pPr fontAlgn="auto">
              <a:spcBef>
                <a:spcPts val="0"/>
              </a:spcBef>
              <a:spcAft>
                <a:spcPts val="0"/>
              </a:spcAft>
              <a:defRPr/>
            </a:pPr>
            <a:endParaRPr lang="he-IL" dirty="0">
              <a:solidFill>
                <a:srgbClr val="1D4C72"/>
              </a:solidFill>
            </a:endParaRPr>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BAA1F9E-0EAF-45B7-9C69-EF2718C79EEF}" type="slidenum">
              <a:rPr lang="he-IL" sz="1100" smtClean="0">
                <a:solidFill>
                  <a:schemeClr val="bg1">
                    <a:lumMod val="75000"/>
                  </a:schemeClr>
                </a:solidFill>
              </a:rPr>
              <a:pPr fontAlgn="base">
                <a:spcBef>
                  <a:spcPct val="0"/>
                </a:spcBef>
                <a:spcAft>
                  <a:spcPct val="0"/>
                </a:spcAft>
                <a:defRPr/>
              </a:pPr>
              <a:t>13</a:t>
            </a:fld>
            <a:endParaRPr lang="he-IL" sz="1100" dirty="0" smtClean="0">
              <a:solidFill>
                <a:schemeClr val="bg1">
                  <a:lumMod val="75000"/>
                </a:scheme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כותרת 8"/>
          <p:cNvSpPr>
            <a:spLocks noGrp="1"/>
          </p:cNvSpPr>
          <p:nvPr>
            <p:ph type="title"/>
          </p:nvPr>
        </p:nvSpPr>
        <p:spPr bwMode="auto">
          <a:xfrm>
            <a:off x="300038"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2: ההבדלים במבנה ה־</a:t>
            </a:r>
            <a:r>
              <a:rPr lang="en-US" sz="1800" b="1" dirty="0" smtClean="0">
                <a:solidFill>
                  <a:srgbClr val="FF6600"/>
                </a:solidFill>
              </a:rPr>
              <a:t>RNA</a:t>
            </a:r>
            <a:r>
              <a:rPr lang="he-IL" sz="1800" b="1" dirty="0" smtClean="0">
                <a:solidFill>
                  <a:srgbClr val="FF6600"/>
                </a:solidFill>
              </a:rPr>
              <a:t> </a:t>
            </a:r>
            <a:r>
              <a:rPr lang="he-IL" sz="1800" b="1" noProof="1" smtClean="0">
                <a:solidFill>
                  <a:srgbClr val="FF6600"/>
                </a:solidFill>
              </a:rPr>
              <a:t>וה</a:t>
            </a:r>
            <a:r>
              <a:rPr lang="he-IL" sz="1800" b="1" dirty="0" smtClean="0">
                <a:solidFill>
                  <a:srgbClr val="FF6600"/>
                </a:solidFill>
              </a:rPr>
              <a:t>־</a:t>
            </a:r>
            <a:r>
              <a:rPr lang="en-US" sz="1800" b="1" dirty="0" smtClean="0">
                <a:solidFill>
                  <a:srgbClr val="FF6600"/>
                </a:solidFill>
              </a:rPr>
              <a:t>DNA</a:t>
            </a:r>
            <a:endParaRPr lang="he-IL" sz="1800" dirty="0" smtClean="0"/>
          </a:p>
        </p:txBody>
      </p:sp>
      <p:sp>
        <p:nvSpPr>
          <p:cNvPr id="8" name="TextBox 7"/>
          <p:cNvSpPr txBox="1"/>
          <p:nvPr/>
        </p:nvSpPr>
        <p:spPr>
          <a:xfrm>
            <a:off x="374315" y="560859"/>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2:</a:t>
            </a:r>
          </a:p>
          <a:p>
            <a:pPr fontAlgn="auto">
              <a:spcBef>
                <a:spcPts val="0"/>
              </a:spcBef>
              <a:spcAft>
                <a:spcPts val="0"/>
              </a:spcAft>
              <a:defRPr/>
            </a:pPr>
            <a:r>
              <a:rPr lang="he-IL" kern="0" dirty="0">
                <a:solidFill>
                  <a:schemeClr val="tx2"/>
                </a:solidFill>
              </a:rPr>
              <a:t>ה</a:t>
            </a:r>
            <a:r>
              <a:rPr lang="he-IL" kern="0" dirty="0">
                <a:solidFill>
                  <a:schemeClr val="tx2"/>
                </a:solidFill>
                <a:latin typeface="Arial"/>
                <a:cs typeface="Arial"/>
              </a:rPr>
              <a:t>־</a:t>
            </a:r>
            <a:r>
              <a:rPr lang="en-US" kern="0" dirty="0">
                <a:solidFill>
                  <a:schemeClr val="tx2"/>
                </a:solidFill>
              </a:rPr>
              <a:t>RNA</a:t>
            </a:r>
            <a:r>
              <a:rPr lang="he-IL" kern="0" dirty="0">
                <a:solidFill>
                  <a:schemeClr val="tx2"/>
                </a:solidFill>
              </a:rPr>
              <a:t> הוא סוג של </a:t>
            </a:r>
            <a:r>
              <a:rPr lang="he-IL" kern="0" dirty="0">
                <a:solidFill>
                  <a:schemeClr val="accent3"/>
                </a:solidFill>
              </a:rPr>
              <a:t>חומצת גרעין</a:t>
            </a:r>
            <a:r>
              <a:rPr lang="he-IL" kern="0" dirty="0">
                <a:solidFill>
                  <a:schemeClr val="tx2"/>
                </a:solidFill>
              </a:rPr>
              <a:t>. כמו ה</a:t>
            </a:r>
            <a:r>
              <a:rPr lang="he-IL" kern="0" dirty="0">
                <a:solidFill>
                  <a:schemeClr val="tx2"/>
                </a:solidFill>
                <a:latin typeface="Arial"/>
                <a:cs typeface="Arial"/>
              </a:rPr>
              <a:t>־</a:t>
            </a:r>
            <a:r>
              <a:rPr lang="en-US" kern="0" dirty="0">
                <a:solidFill>
                  <a:schemeClr val="tx2"/>
                </a:solidFill>
              </a:rPr>
              <a:t>DNA</a:t>
            </a:r>
            <a:r>
              <a:rPr lang="he-IL" kern="0" dirty="0">
                <a:solidFill>
                  <a:schemeClr val="tx2"/>
                </a:solidFill>
              </a:rPr>
              <a:t>, גם הוא מורכב </a:t>
            </a:r>
            <a:r>
              <a:rPr lang="he-IL" kern="0" noProof="1">
                <a:solidFill>
                  <a:schemeClr val="tx2"/>
                </a:solidFill>
              </a:rPr>
              <a:t>מנוקלאוטידים</a:t>
            </a:r>
            <a:r>
              <a:rPr lang="he-IL" kern="0" dirty="0">
                <a:solidFill>
                  <a:schemeClr val="tx2"/>
                </a:solidFill>
              </a:rPr>
              <a:t>.</a:t>
            </a:r>
          </a:p>
          <a:p>
            <a:pPr fontAlgn="auto">
              <a:spcBef>
                <a:spcPts val="0"/>
              </a:spcBef>
              <a:spcAft>
                <a:spcPts val="0"/>
              </a:spcAft>
              <a:defRPr/>
            </a:pPr>
            <a:r>
              <a:rPr lang="he-IL" kern="0" dirty="0">
                <a:solidFill>
                  <a:schemeClr val="tx2"/>
                </a:solidFill>
              </a:rPr>
              <a:t>סכמו את ההבדלים בין מבנה ה</a:t>
            </a:r>
            <a:r>
              <a:rPr lang="he-IL" kern="0" dirty="0">
                <a:solidFill>
                  <a:schemeClr val="tx2"/>
                </a:solidFill>
                <a:latin typeface="Arial"/>
                <a:cs typeface="Arial"/>
              </a:rPr>
              <a:t>־</a:t>
            </a:r>
            <a:r>
              <a:rPr lang="en-US" kern="0" dirty="0">
                <a:solidFill>
                  <a:schemeClr val="tx2"/>
                </a:solidFill>
              </a:rPr>
              <a:t>RNA</a:t>
            </a:r>
            <a:r>
              <a:rPr lang="he-IL" kern="0" dirty="0">
                <a:solidFill>
                  <a:schemeClr val="tx2"/>
                </a:solidFill>
              </a:rPr>
              <a:t> למבנה ה</a:t>
            </a:r>
            <a:r>
              <a:rPr lang="he-IL" kern="0" dirty="0">
                <a:solidFill>
                  <a:schemeClr val="tx2"/>
                </a:solidFill>
                <a:latin typeface="Arial"/>
                <a:cs typeface="Arial"/>
              </a:rPr>
              <a:t>־</a:t>
            </a:r>
            <a:r>
              <a:rPr lang="en-US" kern="0" dirty="0">
                <a:solidFill>
                  <a:schemeClr val="tx2"/>
                </a:solidFill>
              </a:rPr>
              <a:t>DNA</a:t>
            </a:r>
            <a:r>
              <a:rPr lang="he-IL" kern="0" dirty="0">
                <a:solidFill>
                  <a:schemeClr val="tx2"/>
                </a:solidFill>
              </a:rPr>
              <a:t> בעזרת מילוי הטבלה:</a:t>
            </a:r>
          </a:p>
        </p:txBody>
      </p:sp>
      <p:pic>
        <p:nvPicPr>
          <p:cNvPr id="7578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775" y="2357438"/>
            <a:ext cx="417671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331913" y="2024063"/>
            <a:ext cx="1157287"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prstClr val="black"/>
                </a:solidFill>
              </a:rPr>
              <a:t>RNA</a:t>
            </a:r>
            <a:endParaRPr lang="he-IL" kern="0" dirty="0">
              <a:solidFill>
                <a:prstClr val="black"/>
              </a:solidFill>
            </a:endParaRPr>
          </a:p>
        </p:txBody>
      </p:sp>
      <p:graphicFrame>
        <p:nvGraphicFramePr>
          <p:cNvPr id="2" name="טבלה 1"/>
          <p:cNvGraphicFramePr>
            <a:graphicFrameLocks noGrp="1"/>
          </p:cNvGraphicFramePr>
          <p:nvPr/>
        </p:nvGraphicFramePr>
        <p:xfrm>
          <a:off x="869949" y="3644900"/>
          <a:ext cx="7169151" cy="2212976"/>
        </p:xfrm>
        <a:graphic>
          <a:graphicData uri="http://schemas.openxmlformats.org/drawingml/2006/table">
            <a:tbl>
              <a:tblPr rtl="1" firstRow="1" bandRow="1">
                <a:tableStyleId>{3B4B98B0-60AC-42C2-AFA5-B58CD77FA1E5}</a:tableStyleId>
              </a:tblPr>
              <a:tblGrid>
                <a:gridCol w="2389717"/>
                <a:gridCol w="2389717"/>
                <a:gridCol w="2389717"/>
              </a:tblGrid>
              <a:tr h="658576">
                <a:tc>
                  <a:txBody>
                    <a:bodyPr/>
                    <a:lstStyle/>
                    <a:p>
                      <a:pP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en-US" sz="1800" b="0" dirty="0" smtClean="0"/>
                        <a:t>DNA</a:t>
                      </a:r>
                      <a:endParaRPr lang="he-IL" sz="1800" b="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800" b="0" dirty="0" smtClean="0"/>
                        <a:t>RNA</a:t>
                      </a:r>
                      <a:endParaRPr lang="he-IL" sz="1800" b="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40">
                <a:tc>
                  <a:txBody>
                    <a:bodyPr/>
                    <a:lstStyle/>
                    <a:p>
                      <a:pPr rtl="1"/>
                      <a:r>
                        <a:rPr lang="he-IL" sz="1800" dirty="0" smtClean="0"/>
                        <a:t>דו</a:t>
                      </a:r>
                      <a:r>
                        <a:rPr lang="he-IL" sz="1800" dirty="0" smtClean="0">
                          <a:latin typeface="Arial"/>
                          <a:cs typeface="Arial"/>
                        </a:rPr>
                        <a:t>־</a:t>
                      </a:r>
                      <a:r>
                        <a:rPr lang="he-IL" sz="1800" dirty="0" smtClean="0"/>
                        <a:t>גדילי ("סולם")/</a:t>
                      </a:r>
                    </a:p>
                    <a:p>
                      <a:pPr rtl="1"/>
                      <a:r>
                        <a:rPr lang="he-IL" sz="1800" dirty="0" smtClean="0"/>
                        <a:t>חד</a:t>
                      </a:r>
                      <a:r>
                        <a:rPr lang="he-IL" sz="1800" dirty="0" smtClean="0">
                          <a:latin typeface="Arial"/>
                          <a:cs typeface="Arial"/>
                        </a:rPr>
                        <a:t>־</a:t>
                      </a:r>
                      <a:r>
                        <a:rPr lang="he-IL" sz="1800" dirty="0" smtClean="0"/>
                        <a:t>גדילי</a:t>
                      </a:r>
                      <a:r>
                        <a:rPr lang="he-IL" sz="1800" baseline="0" dirty="0" smtClean="0"/>
                        <a:t> ("חצי סולם")</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60">
                <a:tc>
                  <a:txBody>
                    <a:bodyPr/>
                    <a:lstStyle/>
                    <a:p>
                      <a:pPr rtl="1"/>
                      <a:r>
                        <a:rPr lang="he-IL" sz="1800" dirty="0" smtClean="0">
                          <a:solidFill>
                            <a:schemeClr val="tx1"/>
                          </a:solidFill>
                        </a:rPr>
                        <a:t>מורכב מן הנוקלאוטידים:</a:t>
                      </a:r>
                    </a:p>
                    <a:p>
                      <a:pPr rtl="1"/>
                      <a:r>
                        <a:rPr lang="he-IL" sz="1800" dirty="0" smtClean="0"/>
                        <a:t>(בחרו</a:t>
                      </a:r>
                      <a:r>
                        <a:rPr lang="he-IL" sz="1800" baseline="0" dirty="0" smtClean="0"/>
                        <a:t> את הנכונים)</a:t>
                      </a:r>
                      <a:endParaRPr lang="he-IL" sz="1800" dirty="0" smtClean="0"/>
                    </a:p>
                    <a:p>
                      <a:pPr rtl="1"/>
                      <a:r>
                        <a:rPr lang="en-US" sz="1800" dirty="0" smtClean="0"/>
                        <a:t>A</a:t>
                      </a:r>
                      <a:r>
                        <a:rPr lang="he-IL" sz="1800" baseline="0" dirty="0" smtClean="0"/>
                        <a:t> </a:t>
                      </a:r>
                      <a:r>
                        <a:rPr lang="en-US" sz="1800" baseline="0" dirty="0" smtClean="0"/>
                        <a:t>C</a:t>
                      </a:r>
                      <a:r>
                        <a:rPr lang="he-IL" sz="1800" baseline="0" dirty="0" smtClean="0"/>
                        <a:t> </a:t>
                      </a:r>
                      <a:r>
                        <a:rPr lang="en-US" sz="1800" baseline="0" dirty="0" smtClean="0"/>
                        <a:t>G</a:t>
                      </a:r>
                      <a:r>
                        <a:rPr lang="he-IL" sz="1800" baseline="0" dirty="0" smtClean="0"/>
                        <a:t> </a:t>
                      </a:r>
                      <a:r>
                        <a:rPr lang="en-US" sz="1800" baseline="0" dirty="0" smtClean="0"/>
                        <a:t>T U</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580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t="21774" b="15401"/>
          <a:stretch>
            <a:fillRect/>
          </a:stretch>
        </p:blipFill>
        <p:spPr bwMode="auto">
          <a:xfrm>
            <a:off x="4576763" y="1989138"/>
            <a:ext cx="39528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724525" y="1687513"/>
            <a:ext cx="1157288"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prstClr val="black"/>
                </a:solidFill>
              </a:rPr>
              <a:t>DNA</a:t>
            </a:r>
            <a:endParaRPr lang="he-IL" kern="0" dirty="0">
              <a:solidFill>
                <a:prstClr val="black"/>
              </a:solidFill>
            </a:endParaRPr>
          </a:p>
        </p:txBody>
      </p:sp>
      <p:sp>
        <p:nvSpPr>
          <p:cNvPr id="13"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AAB228C-CB25-404A-9488-18A4897C36DA}" type="slidenum">
              <a:rPr lang="he-IL" sz="1100" smtClean="0">
                <a:solidFill>
                  <a:schemeClr val="bg1">
                    <a:lumMod val="75000"/>
                  </a:schemeClr>
                </a:solidFill>
              </a:rPr>
              <a:pPr fontAlgn="base">
                <a:spcBef>
                  <a:spcPct val="0"/>
                </a:spcBef>
                <a:spcAft>
                  <a:spcPct val="0"/>
                </a:spcAft>
                <a:defRPr/>
              </a:pPr>
              <a:t>14</a:t>
            </a:fld>
            <a:endParaRPr lang="he-IL" sz="1100" dirty="0" smtClean="0">
              <a:solidFill>
                <a:schemeClr val="bg1">
                  <a:lumMod val="75000"/>
                </a:schemeClr>
              </a:solidFill>
            </a:endParaRPr>
          </a:p>
        </p:txBody>
      </p:sp>
      <p:sp>
        <p:nvSpPr>
          <p:cNvPr id="3" name="מלבן 2"/>
          <p:cNvSpPr/>
          <p:nvPr/>
        </p:nvSpPr>
        <p:spPr>
          <a:xfrm>
            <a:off x="1910556" y="5949280"/>
            <a:ext cx="5784301" cy="584775"/>
          </a:xfrm>
          <a:prstGeom prst="rect">
            <a:avLst/>
          </a:prstGeom>
        </p:spPr>
        <p:txBody>
          <a:bodyPr wrap="square">
            <a:spAutoFit/>
          </a:bodyPr>
          <a:lstStyle/>
          <a:p>
            <a:r>
              <a:rPr lang="he-IL" sz="1400" kern="0" dirty="0" smtClean="0"/>
              <a:t>* בהמשך נדון  בהבדל במבנה הסוכר המצוי בנוקליאוטידים המרכיבים את מולקולות ה-</a:t>
            </a:r>
            <a:r>
              <a:rPr lang="en-US" sz="1400" kern="0" dirty="0" smtClean="0"/>
              <a:t>DNA</a:t>
            </a:r>
            <a:r>
              <a:rPr lang="he-IL" sz="1400" kern="0" dirty="0" smtClean="0"/>
              <a:t> וה-</a:t>
            </a:r>
            <a:r>
              <a:rPr lang="en-US" sz="1400" kern="0" dirty="0" smtClean="0"/>
              <a:t>RNA</a:t>
            </a:r>
            <a:r>
              <a:rPr lang="he-IL" kern="0" dirty="0" smtClean="0">
                <a:solidFill>
                  <a:srgbClr val="1F497D"/>
                </a:solidFill>
              </a:rPr>
              <a:t>.</a:t>
            </a:r>
            <a:endParaRPr lang="he-IL" dirty="0"/>
          </a:p>
        </p:txBody>
      </p:sp>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346075" y="560859"/>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2:</a:t>
            </a:r>
          </a:p>
          <a:p>
            <a:pPr fontAlgn="auto">
              <a:spcBef>
                <a:spcPts val="0"/>
              </a:spcBef>
              <a:spcAft>
                <a:spcPts val="0"/>
              </a:spcAft>
              <a:defRPr/>
            </a:pPr>
            <a:r>
              <a:rPr lang="he-IL" kern="0" dirty="0">
                <a:solidFill>
                  <a:schemeClr val="tx2"/>
                </a:solidFill>
              </a:rPr>
              <a:t>ה</a:t>
            </a:r>
            <a:r>
              <a:rPr lang="he-IL" kern="0" dirty="0">
                <a:solidFill>
                  <a:schemeClr val="tx2"/>
                </a:solidFill>
                <a:latin typeface="Arial"/>
                <a:cs typeface="Arial"/>
              </a:rPr>
              <a:t>־</a:t>
            </a:r>
            <a:r>
              <a:rPr lang="en-US" kern="0" dirty="0">
                <a:solidFill>
                  <a:schemeClr val="tx2"/>
                </a:solidFill>
              </a:rPr>
              <a:t>RNA</a:t>
            </a:r>
            <a:r>
              <a:rPr lang="he-IL" kern="0" dirty="0">
                <a:solidFill>
                  <a:schemeClr val="tx2"/>
                </a:solidFill>
              </a:rPr>
              <a:t> הוא סוג של </a:t>
            </a:r>
            <a:r>
              <a:rPr lang="he-IL" kern="0" dirty="0">
                <a:solidFill>
                  <a:schemeClr val="accent3"/>
                </a:solidFill>
              </a:rPr>
              <a:t>חומצת גרעין</a:t>
            </a:r>
            <a:r>
              <a:rPr lang="he-IL" kern="0" dirty="0">
                <a:solidFill>
                  <a:schemeClr val="tx2"/>
                </a:solidFill>
              </a:rPr>
              <a:t>. כמו ה</a:t>
            </a:r>
            <a:r>
              <a:rPr lang="he-IL" kern="0" dirty="0">
                <a:solidFill>
                  <a:schemeClr val="tx2"/>
                </a:solidFill>
                <a:latin typeface="Arial"/>
                <a:cs typeface="Arial"/>
              </a:rPr>
              <a:t>־</a:t>
            </a:r>
            <a:r>
              <a:rPr lang="en-US" kern="0" dirty="0">
                <a:solidFill>
                  <a:schemeClr val="tx2"/>
                </a:solidFill>
              </a:rPr>
              <a:t>DNA</a:t>
            </a:r>
            <a:r>
              <a:rPr lang="he-IL" kern="0" dirty="0">
                <a:solidFill>
                  <a:schemeClr val="tx2"/>
                </a:solidFill>
              </a:rPr>
              <a:t>, גם הוא מורכב </a:t>
            </a:r>
            <a:r>
              <a:rPr lang="he-IL" kern="0" noProof="1">
                <a:solidFill>
                  <a:schemeClr val="tx2"/>
                </a:solidFill>
              </a:rPr>
              <a:t>מנוקלאוטידים</a:t>
            </a:r>
            <a:r>
              <a:rPr lang="he-IL" kern="0" dirty="0">
                <a:solidFill>
                  <a:schemeClr val="tx2"/>
                </a:solidFill>
              </a:rPr>
              <a:t>.</a:t>
            </a:r>
          </a:p>
          <a:p>
            <a:pPr fontAlgn="auto">
              <a:spcBef>
                <a:spcPts val="0"/>
              </a:spcBef>
              <a:spcAft>
                <a:spcPts val="0"/>
              </a:spcAft>
              <a:defRPr/>
            </a:pPr>
            <a:r>
              <a:rPr lang="he-IL" kern="0" dirty="0">
                <a:solidFill>
                  <a:schemeClr val="tx2"/>
                </a:solidFill>
              </a:rPr>
              <a:t>סכמו את ההבדלים בין מבנה ה</a:t>
            </a:r>
            <a:r>
              <a:rPr lang="he-IL" kern="0" dirty="0">
                <a:solidFill>
                  <a:schemeClr val="tx2"/>
                </a:solidFill>
                <a:latin typeface="Arial"/>
                <a:cs typeface="Arial"/>
              </a:rPr>
              <a:t>־</a:t>
            </a:r>
            <a:r>
              <a:rPr lang="en-US" kern="0" dirty="0">
                <a:solidFill>
                  <a:schemeClr val="tx2"/>
                </a:solidFill>
              </a:rPr>
              <a:t>RNA</a:t>
            </a:r>
            <a:r>
              <a:rPr lang="he-IL" kern="0" dirty="0">
                <a:solidFill>
                  <a:schemeClr val="tx2"/>
                </a:solidFill>
              </a:rPr>
              <a:t> למבנה ה</a:t>
            </a:r>
            <a:r>
              <a:rPr lang="he-IL" kern="0" dirty="0">
                <a:solidFill>
                  <a:schemeClr val="tx2"/>
                </a:solidFill>
                <a:latin typeface="Arial"/>
                <a:cs typeface="Arial"/>
              </a:rPr>
              <a:t>־</a:t>
            </a:r>
            <a:r>
              <a:rPr lang="en-US" kern="0" dirty="0">
                <a:solidFill>
                  <a:schemeClr val="tx2"/>
                </a:solidFill>
              </a:rPr>
              <a:t>DNA</a:t>
            </a:r>
            <a:r>
              <a:rPr lang="he-IL" kern="0" dirty="0">
                <a:solidFill>
                  <a:schemeClr val="tx2"/>
                </a:solidFill>
              </a:rPr>
              <a:t> בעזרת מילוי הטבלה:</a:t>
            </a:r>
          </a:p>
        </p:txBody>
      </p:sp>
      <p:graphicFrame>
        <p:nvGraphicFramePr>
          <p:cNvPr id="2" name="טבלה 1"/>
          <p:cNvGraphicFramePr>
            <a:graphicFrameLocks noGrp="1"/>
          </p:cNvGraphicFramePr>
          <p:nvPr>
            <p:extLst>
              <p:ext uri="{D42A27DB-BD31-4B8C-83A1-F6EECF244321}">
                <p14:modId xmlns:p14="http://schemas.microsoft.com/office/powerpoint/2010/main" val="3050005730"/>
              </p:ext>
            </p:extLst>
          </p:nvPr>
        </p:nvGraphicFramePr>
        <p:xfrm>
          <a:off x="857249" y="2928938"/>
          <a:ext cx="7169151" cy="2212976"/>
        </p:xfrm>
        <a:graphic>
          <a:graphicData uri="http://schemas.openxmlformats.org/drawingml/2006/table">
            <a:tbl>
              <a:tblPr rtl="1" firstRow="1" bandRow="1">
                <a:tableStyleId>{3B4B98B0-60AC-42C2-AFA5-B58CD77FA1E5}</a:tableStyleId>
              </a:tblPr>
              <a:tblGrid>
                <a:gridCol w="2389717"/>
                <a:gridCol w="2389717"/>
                <a:gridCol w="2389717"/>
              </a:tblGrid>
              <a:tr h="658576">
                <a:tc>
                  <a:txBody>
                    <a:bodyPr/>
                    <a:lstStyle/>
                    <a:p>
                      <a:pP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en-US" sz="1800" b="0" dirty="0" smtClean="0"/>
                        <a:t>DNA</a:t>
                      </a:r>
                      <a:endParaRPr lang="he-IL" sz="1800" b="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800" b="0" dirty="0" smtClean="0"/>
                        <a:t>RNA</a:t>
                      </a:r>
                      <a:endParaRPr lang="he-IL" sz="1800" b="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40">
                <a:tc>
                  <a:txBody>
                    <a:bodyPr/>
                    <a:lstStyle/>
                    <a:p>
                      <a:pPr rtl="1"/>
                      <a:r>
                        <a:rPr lang="he-IL" sz="1800" dirty="0" smtClean="0"/>
                        <a:t>דו</a:t>
                      </a:r>
                      <a:r>
                        <a:rPr lang="he-IL" sz="1800" dirty="0" smtClean="0">
                          <a:latin typeface="Arial"/>
                          <a:cs typeface="Arial"/>
                        </a:rPr>
                        <a:t>־</a:t>
                      </a:r>
                      <a:r>
                        <a:rPr lang="he-IL" sz="1800" dirty="0" smtClean="0"/>
                        <a:t>גדילי ("סולם")/</a:t>
                      </a:r>
                    </a:p>
                    <a:p>
                      <a:pPr rtl="1"/>
                      <a:r>
                        <a:rPr lang="he-IL" sz="1800" dirty="0" smtClean="0"/>
                        <a:t>חד</a:t>
                      </a:r>
                      <a:r>
                        <a:rPr lang="he-IL" sz="1800" dirty="0" smtClean="0">
                          <a:latin typeface="Arial"/>
                          <a:cs typeface="Arial"/>
                        </a:rPr>
                        <a:t>־</a:t>
                      </a:r>
                      <a:r>
                        <a:rPr lang="he-IL" sz="1800" dirty="0" smtClean="0"/>
                        <a:t>גדילי</a:t>
                      </a:r>
                      <a:r>
                        <a:rPr lang="he-IL" sz="1800" baseline="0" dirty="0" smtClean="0"/>
                        <a:t> ("חצי סולם")</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דו-גדילי</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חד-גדילי</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60">
                <a:tc>
                  <a:txBody>
                    <a:bodyPr/>
                    <a:lstStyle/>
                    <a:p>
                      <a:pPr rtl="1"/>
                      <a:r>
                        <a:rPr lang="he-IL" sz="1800" dirty="0" smtClean="0"/>
                        <a:t>מורכב מן </a:t>
                      </a:r>
                      <a:r>
                        <a:rPr lang="he-IL" sz="1800" dirty="0" smtClean="0">
                          <a:solidFill>
                            <a:schemeClr val="tx1"/>
                          </a:solidFill>
                        </a:rPr>
                        <a:t>הנוקלאוטידים:</a:t>
                      </a:r>
                    </a:p>
                    <a:p>
                      <a:pPr rtl="1"/>
                      <a:r>
                        <a:rPr lang="he-IL" sz="1800" dirty="0" smtClean="0"/>
                        <a:t>(בחרו</a:t>
                      </a:r>
                      <a:r>
                        <a:rPr lang="he-IL" sz="1800" baseline="0" dirty="0" smtClean="0"/>
                        <a:t> את הנכונים)</a:t>
                      </a:r>
                      <a:endParaRPr lang="he-IL" sz="1800" dirty="0" smtClean="0"/>
                    </a:p>
                    <a:p>
                      <a:pPr rtl="1"/>
                      <a:r>
                        <a:rPr lang="en-US" sz="1800" dirty="0" smtClean="0"/>
                        <a:t>A</a:t>
                      </a:r>
                      <a:r>
                        <a:rPr lang="he-IL" sz="1800" baseline="0" dirty="0" smtClean="0"/>
                        <a:t> </a:t>
                      </a:r>
                      <a:r>
                        <a:rPr lang="en-US" sz="1800" baseline="0" dirty="0" smtClean="0"/>
                        <a:t>C</a:t>
                      </a:r>
                      <a:r>
                        <a:rPr lang="he-IL" sz="1800" baseline="0" dirty="0" smtClean="0"/>
                        <a:t> </a:t>
                      </a:r>
                      <a:r>
                        <a:rPr lang="en-US" sz="1800" baseline="0" dirty="0" smtClean="0"/>
                        <a:t>G</a:t>
                      </a:r>
                      <a:r>
                        <a:rPr lang="he-IL" sz="1800" baseline="0" dirty="0" smtClean="0"/>
                        <a:t> </a:t>
                      </a:r>
                      <a:r>
                        <a:rPr lang="en-US" sz="1800" baseline="0" dirty="0" smtClean="0"/>
                        <a:t>T U</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A</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C</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G</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solidFill>
                            <a:srgbClr val="FF0000"/>
                          </a:solidFill>
                          <a:effectLst/>
                          <a:uLnTx/>
                          <a:uFillTx/>
                        </a:rPr>
                        <a:t>T</a:t>
                      </a:r>
                      <a:endParaRPr kumimoji="0" lang="he-IL" sz="1800" u="none" strike="noStrike" kern="1200" cap="none" spc="0" normalizeH="0" baseline="0" noProof="0" dirty="0" smtClean="0">
                        <a:ln>
                          <a:noFill/>
                        </a:ln>
                        <a:solidFill>
                          <a:srgbClr val="FF0000"/>
                        </a:solidFill>
                        <a:effectLst/>
                        <a:uLnTx/>
                        <a:uFillTx/>
                      </a:endParaRPr>
                    </a:p>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A</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C</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G</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solidFill>
                            <a:srgbClr val="FF0000"/>
                          </a:solidFill>
                          <a:effectLst/>
                          <a:uLnTx/>
                          <a:uFillTx/>
                        </a:rPr>
                        <a:t>U</a:t>
                      </a:r>
                      <a:endParaRPr kumimoji="0" lang="he-IL" sz="1800" u="none" strike="noStrike" kern="1200" cap="none" spc="0" normalizeH="0" baseline="0" noProof="0" dirty="0" smtClean="0">
                        <a:ln>
                          <a:noFill/>
                        </a:ln>
                        <a:solidFill>
                          <a:srgbClr val="FF0000"/>
                        </a:solidFill>
                        <a:effectLst/>
                        <a:uLnTx/>
                        <a:uFillTx/>
                      </a:endParaRPr>
                    </a:p>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84E51C-0F00-4374-A13F-6D7CDCBF4F18}" type="slidenum">
              <a:rPr lang="he-IL" sz="1100" smtClean="0">
                <a:solidFill>
                  <a:schemeClr val="bg1">
                    <a:lumMod val="75000"/>
                  </a:schemeClr>
                </a:solidFill>
              </a:rPr>
              <a:pPr fontAlgn="base">
                <a:spcBef>
                  <a:spcPct val="0"/>
                </a:spcBef>
                <a:spcAft>
                  <a:spcPct val="0"/>
                </a:spcAft>
                <a:defRPr/>
              </a:pPr>
              <a:t>15</a:t>
            </a:fld>
            <a:endParaRPr lang="he-IL" sz="1100" dirty="0" smtClean="0">
              <a:solidFill>
                <a:schemeClr val="bg1">
                  <a:lumMod val="75000"/>
                </a:schemeClr>
              </a:solidFill>
            </a:endParaRPr>
          </a:p>
        </p:txBody>
      </p:sp>
      <p:sp>
        <p:nvSpPr>
          <p:cNvPr id="1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5" name="קבוצה 14"/>
          <p:cNvGrpSpPr/>
          <p:nvPr/>
        </p:nvGrpSpPr>
        <p:grpSpPr>
          <a:xfrm>
            <a:off x="1115616" y="1556792"/>
            <a:ext cx="4442364" cy="1303892"/>
            <a:chOff x="1115616" y="2239783"/>
            <a:chExt cx="4442364" cy="1303892"/>
          </a:xfrm>
        </p:grpSpPr>
        <p:sp>
          <p:nvSpPr>
            <p:cNvPr id="16" name="TextBox 15"/>
            <p:cNvSpPr txBox="1"/>
            <p:nvPr/>
          </p:nvSpPr>
          <p:spPr>
            <a:xfrm>
              <a:off x="1115616" y="2239783"/>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RNA</a:t>
              </a:r>
              <a:endParaRPr lang="he-IL" sz="1200" b="1" kern="0" dirty="0">
                <a:solidFill>
                  <a:prstClr val="black"/>
                </a:solidFill>
              </a:endParaRPr>
            </a:p>
          </p:txBody>
        </p:sp>
        <p:sp>
          <p:nvSpPr>
            <p:cNvPr id="17" name="TextBox 16"/>
            <p:cNvSpPr txBox="1"/>
            <p:nvPr/>
          </p:nvSpPr>
          <p:spPr>
            <a:xfrm>
              <a:off x="3558728" y="2287905"/>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DNA</a:t>
              </a:r>
              <a:endParaRPr lang="he-IL" sz="1200" b="1" kern="0" dirty="0">
                <a:solidFill>
                  <a:prstClr val="black"/>
                </a:solidFill>
              </a:endParaRP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32" y="2535563"/>
              <a:ext cx="224024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535563"/>
              <a:ext cx="189990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ההבדלים במבנה בין ה-</a:t>
            </a:r>
            <a:r>
              <a:rPr lang="en-US" sz="1800" b="1" dirty="0" smtClean="0">
                <a:solidFill>
                  <a:srgbClr val="FF6600"/>
                </a:solidFill>
                <a:ea typeface="+mn-ea"/>
              </a:rPr>
              <a:t>DNA</a:t>
            </a:r>
            <a:r>
              <a:rPr lang="he-IL" sz="1800" b="1" dirty="0" smtClean="0">
                <a:solidFill>
                  <a:srgbClr val="FF6600"/>
                </a:solidFill>
                <a:ea typeface="+mn-ea"/>
              </a:rPr>
              <a:t> ל-</a:t>
            </a:r>
            <a:r>
              <a:rPr lang="en-US" sz="1800" b="1" dirty="0" smtClean="0">
                <a:solidFill>
                  <a:srgbClr val="FF6600"/>
                </a:solidFill>
                <a:ea typeface="+mn-ea"/>
              </a:rPr>
              <a:t>RNA</a:t>
            </a:r>
            <a:r>
              <a:rPr lang="he-IL" sz="1800" b="1" dirty="0" smtClean="0">
                <a:solidFill>
                  <a:srgbClr val="FF6600"/>
                </a:solidFill>
                <a:ea typeface="+mn-ea"/>
              </a:rPr>
              <a:t>: סיכום</a:t>
            </a:r>
            <a:endParaRPr lang="he-IL" sz="1800" dirty="0" smtClean="0"/>
          </a:p>
        </p:txBody>
      </p:sp>
      <p:graphicFrame>
        <p:nvGraphicFramePr>
          <p:cNvPr id="2" name="טבלה 1"/>
          <p:cNvGraphicFramePr>
            <a:graphicFrameLocks noGrp="1"/>
          </p:cNvGraphicFramePr>
          <p:nvPr>
            <p:extLst>
              <p:ext uri="{D42A27DB-BD31-4B8C-83A1-F6EECF244321}">
                <p14:modId xmlns:p14="http://schemas.microsoft.com/office/powerpoint/2010/main" val="84653087"/>
              </p:ext>
            </p:extLst>
          </p:nvPr>
        </p:nvGraphicFramePr>
        <p:xfrm>
          <a:off x="523875" y="1844824"/>
          <a:ext cx="7864654" cy="1050991"/>
        </p:xfrm>
        <a:graphic>
          <a:graphicData uri="http://schemas.openxmlformats.org/drawingml/2006/table">
            <a:tbl>
              <a:tblPr rtl="1" firstRow="1" bandRow="1">
                <a:tableStyleId>{3B4B98B0-60AC-42C2-AFA5-B58CD77FA1E5}</a:tableStyleId>
              </a:tblPr>
              <a:tblGrid>
                <a:gridCol w="3603335"/>
                <a:gridCol w="4261319"/>
              </a:tblGrid>
              <a:tr h="410951">
                <a:tc>
                  <a:txBody>
                    <a:bodyPr/>
                    <a:lstStyle/>
                    <a:p>
                      <a:pPr algn="ctr" rtl="1"/>
                      <a:r>
                        <a:rPr lang="he-IL" sz="1800" b="0" dirty="0" smtClean="0"/>
                        <a:t>דו-גדילי</a:t>
                      </a:r>
                      <a:endParaRPr lang="he-IL" sz="1800" b="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b="0" dirty="0" smtClean="0"/>
                        <a:t>חד-גדילי</a:t>
                      </a:r>
                      <a:endParaRPr lang="he-IL" sz="1800" b="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33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A</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C</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G</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solidFill>
                            <a:srgbClr val="FF0000"/>
                          </a:solidFill>
                          <a:effectLst/>
                          <a:uLnTx/>
                          <a:uFillTx/>
                        </a:rPr>
                        <a:t>T</a:t>
                      </a:r>
                      <a:endParaRPr kumimoji="0" lang="he-IL" sz="1800" u="none" strike="noStrike" kern="1200" cap="none" spc="0" normalizeH="0" baseline="0" noProof="0" dirty="0" smtClean="0">
                        <a:ln>
                          <a:noFill/>
                        </a:ln>
                        <a:solidFill>
                          <a:srgbClr val="FF0000"/>
                        </a:solidFill>
                        <a:effectLst/>
                        <a:uLnTx/>
                        <a:uFillTx/>
                      </a:endParaRPr>
                    </a:p>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A</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C</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G</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solidFill>
                            <a:srgbClr val="FF0000"/>
                          </a:solidFill>
                          <a:effectLst/>
                          <a:uLnTx/>
                          <a:uFillTx/>
                        </a:rPr>
                        <a:t>U</a:t>
                      </a:r>
                      <a:endParaRPr kumimoji="0" lang="he-IL" sz="1800" u="none" strike="noStrike" kern="1200" cap="none" spc="0" normalizeH="0" baseline="0" noProof="0" dirty="0" smtClean="0">
                        <a:ln>
                          <a:noFill/>
                        </a:ln>
                        <a:solidFill>
                          <a:srgbClr val="FF0000"/>
                        </a:solidFill>
                        <a:effectLst/>
                        <a:uLnTx/>
                        <a:uFillTx/>
                      </a:endParaRPr>
                    </a:p>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מלבן 2"/>
          <p:cNvSpPr/>
          <p:nvPr/>
        </p:nvSpPr>
        <p:spPr>
          <a:xfrm>
            <a:off x="27411" y="2924944"/>
            <a:ext cx="8675688" cy="3416320"/>
          </a:xfrm>
          <a:prstGeom prst="rect">
            <a:avLst/>
          </a:prstGeom>
        </p:spPr>
        <p:txBody>
          <a:bodyPr>
            <a:spAutoFit/>
          </a:bodyPr>
          <a:lstStyle/>
          <a:p>
            <a:pPr fontAlgn="auto">
              <a:spcBef>
                <a:spcPts val="0"/>
              </a:spcBef>
              <a:spcAft>
                <a:spcPts val="0"/>
              </a:spcAft>
              <a:defRPr/>
            </a:pPr>
            <a:r>
              <a:rPr lang="he-IL" b="1" kern="0" dirty="0">
                <a:solidFill>
                  <a:schemeClr val="accent3"/>
                </a:solidFill>
              </a:rPr>
              <a:t>עוד </a:t>
            </a:r>
            <a:r>
              <a:rPr lang="he-IL" b="1" kern="0" dirty="0" smtClean="0">
                <a:solidFill>
                  <a:schemeClr val="accent3"/>
                </a:solidFill>
              </a:rPr>
              <a:t>הבדל</a:t>
            </a:r>
            <a:r>
              <a:rPr lang="he-IL" kern="0" dirty="0" smtClean="0">
                <a:solidFill>
                  <a:prstClr val="black"/>
                </a:solidFill>
              </a:rPr>
              <a:t>: </a:t>
            </a:r>
            <a:r>
              <a:rPr lang="he-IL" kern="0" dirty="0">
                <a:solidFill>
                  <a:prstClr val="black"/>
                </a:solidFill>
              </a:rPr>
              <a:t>הסוכר בנוקלאוטידים המרכיבים את ה</a:t>
            </a:r>
            <a:r>
              <a:rPr lang="he-IL" kern="0" dirty="0">
                <a:solidFill>
                  <a:prstClr val="black"/>
                </a:solidFill>
                <a:latin typeface="Arial"/>
                <a:cs typeface="Arial"/>
              </a:rPr>
              <a:t>־</a:t>
            </a:r>
            <a:r>
              <a:rPr lang="en-US" kern="0" dirty="0">
                <a:solidFill>
                  <a:prstClr val="black"/>
                </a:solidFill>
              </a:rPr>
              <a:t>RNA</a:t>
            </a:r>
            <a:r>
              <a:rPr lang="he-IL" kern="0" dirty="0">
                <a:solidFill>
                  <a:prstClr val="black"/>
                </a:solidFill>
              </a:rPr>
              <a:t> שונה מעט מן הסוכר בנוקלאוטידים </a:t>
            </a:r>
          </a:p>
          <a:p>
            <a:pPr lvl="0" fontAlgn="auto">
              <a:spcBef>
                <a:spcPts val="0"/>
              </a:spcBef>
              <a:spcAft>
                <a:spcPts val="0"/>
              </a:spcAft>
              <a:defRPr/>
            </a:pPr>
            <a:r>
              <a:rPr lang="he-IL" kern="0" dirty="0">
                <a:solidFill>
                  <a:prstClr val="black"/>
                </a:solidFill>
              </a:rPr>
              <a:t>המרכיבים את ה</a:t>
            </a:r>
            <a:r>
              <a:rPr lang="he-IL" kern="0" dirty="0">
                <a:solidFill>
                  <a:prstClr val="black"/>
                </a:solidFill>
                <a:latin typeface="Arial"/>
                <a:cs typeface="Arial"/>
              </a:rPr>
              <a:t>־</a:t>
            </a:r>
            <a:r>
              <a:rPr lang="en-US" kern="0" dirty="0" smtClean="0">
                <a:solidFill>
                  <a:prstClr val="black"/>
                </a:solidFill>
              </a:rPr>
              <a:t>DNA</a:t>
            </a:r>
            <a:r>
              <a:rPr lang="he-IL" kern="0" dirty="0" smtClean="0">
                <a:solidFill>
                  <a:prstClr val="black"/>
                </a:solidFill>
              </a:rPr>
              <a:t> (הוא מכיל עוד אטום חמצן). </a:t>
            </a:r>
            <a:r>
              <a:rPr lang="he-IL" kern="0" dirty="0">
                <a:solidFill>
                  <a:prstClr val="black"/>
                </a:solidFill>
              </a:rPr>
              <a:t>ההבדל בין הסוכרים הוא המקור להבדל </a:t>
            </a:r>
            <a:endParaRPr lang="he-IL" kern="0" dirty="0" smtClean="0">
              <a:solidFill>
                <a:prstClr val="black"/>
              </a:solidFill>
            </a:endParaRPr>
          </a:p>
          <a:p>
            <a:pPr lvl="0" fontAlgn="auto">
              <a:spcBef>
                <a:spcPts val="0"/>
              </a:spcBef>
              <a:spcAft>
                <a:spcPts val="0"/>
              </a:spcAft>
              <a:defRPr/>
            </a:pPr>
            <a:r>
              <a:rPr lang="he-IL" kern="0" dirty="0" smtClean="0">
                <a:solidFill>
                  <a:prstClr val="black"/>
                </a:solidFill>
              </a:rPr>
              <a:t>בין </a:t>
            </a:r>
            <a:r>
              <a:rPr lang="he-IL" kern="0" dirty="0">
                <a:solidFill>
                  <a:prstClr val="black"/>
                </a:solidFill>
              </a:rPr>
              <a:t>שמות החומרים.    </a:t>
            </a:r>
          </a:p>
          <a:p>
            <a:pPr fontAlgn="auto">
              <a:spcBef>
                <a:spcPts val="0"/>
              </a:spcBef>
              <a:spcAft>
                <a:spcPts val="0"/>
              </a:spcAft>
              <a:defRPr/>
            </a:pPr>
            <a:endParaRPr lang="he-IL" kern="0" dirty="0" smtClean="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smtClean="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smtClean="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smtClean="0">
              <a:solidFill>
                <a:prstClr val="black"/>
              </a:solidFill>
            </a:endParaRPr>
          </a:p>
          <a:p>
            <a:pPr fontAlgn="auto">
              <a:spcBef>
                <a:spcPts val="0"/>
              </a:spcBef>
              <a:spcAft>
                <a:spcPts val="0"/>
              </a:spcAft>
              <a:defRPr/>
            </a:pPr>
            <a:endParaRPr lang="he-IL" kern="0" dirty="0" smtClean="0">
              <a:solidFill>
                <a:prstClr val="black"/>
              </a:solidFill>
            </a:endParaRPr>
          </a:p>
          <a:p>
            <a:pPr fontAlgn="auto">
              <a:spcBef>
                <a:spcPts val="0"/>
              </a:spcBef>
              <a:spcAft>
                <a:spcPts val="0"/>
              </a:spcAft>
              <a:defRPr/>
            </a:pPr>
            <a:endParaRPr lang="he-IL" kern="0" dirty="0" smtClean="0">
              <a:solidFill>
                <a:prstClr val="black"/>
              </a:solidFill>
            </a:endParaRPr>
          </a:p>
        </p:txBody>
      </p:sp>
      <p:sp>
        <p:nvSpPr>
          <p:cNvPr id="14" name="Slide Number Placeholder 8"/>
          <p:cNvSpPr>
            <a:spLocks noGrp="1"/>
          </p:cNvSpPr>
          <p:nvPr>
            <p:ph type="sldNum" sz="quarter" idx="12"/>
          </p:nvPr>
        </p:nvSpPr>
        <p:spPr bwMode="auto">
          <a:xfrm>
            <a:off x="168224" y="6448251"/>
            <a:ext cx="515344"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84E51C-0F00-4374-A13F-6D7CDCBF4F18}"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grpSp>
        <p:nvGrpSpPr>
          <p:cNvPr id="87" name="קבוצה 86"/>
          <p:cNvGrpSpPr/>
          <p:nvPr/>
        </p:nvGrpSpPr>
        <p:grpSpPr>
          <a:xfrm>
            <a:off x="211813" y="3554660"/>
            <a:ext cx="8423111" cy="3186708"/>
            <a:chOff x="211813" y="3501008"/>
            <a:chExt cx="8423111" cy="3186708"/>
          </a:xfrm>
        </p:grpSpPr>
        <p:sp>
          <p:nvSpPr>
            <p:cNvPr id="13" name="TextBox 12"/>
            <p:cNvSpPr txBox="1"/>
            <p:nvPr/>
          </p:nvSpPr>
          <p:spPr>
            <a:xfrm>
              <a:off x="5940152" y="6381328"/>
              <a:ext cx="1957387" cy="3063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prstClr val="black"/>
                  </a:solidFill>
                </a:rPr>
                <a:t>חומצת </a:t>
              </a:r>
              <a:r>
                <a:rPr lang="he-IL" sz="1400" kern="0" dirty="0" smtClean="0">
                  <a:solidFill>
                    <a:prstClr val="black"/>
                  </a:solidFill>
                </a:rPr>
                <a:t> גרעין</a:t>
              </a:r>
              <a:endParaRPr lang="he-IL" sz="1400" kern="0" dirty="0">
                <a:solidFill>
                  <a:prstClr val="black"/>
                </a:solidFill>
              </a:endParaRPr>
            </a:p>
          </p:txBody>
        </p:sp>
        <p:grpSp>
          <p:nvGrpSpPr>
            <p:cNvPr id="15" name="קבוצה 14"/>
            <p:cNvGrpSpPr/>
            <p:nvPr/>
          </p:nvGrpSpPr>
          <p:grpSpPr>
            <a:xfrm>
              <a:off x="211813" y="3501008"/>
              <a:ext cx="8235275" cy="2099817"/>
              <a:chOff x="240760" y="766763"/>
              <a:chExt cx="8235275" cy="2099817"/>
            </a:xfrm>
          </p:grpSpPr>
          <p:grpSp>
            <p:nvGrpSpPr>
              <p:cNvPr id="16" name="קבוצה 7194"/>
              <p:cNvGrpSpPr>
                <a:grpSpLocks/>
              </p:cNvGrpSpPr>
              <p:nvPr/>
            </p:nvGrpSpPr>
            <p:grpSpPr bwMode="auto">
              <a:xfrm>
                <a:off x="240760" y="785368"/>
                <a:ext cx="3255963" cy="2081212"/>
                <a:chOff x="-74613" y="1690687"/>
                <a:chExt cx="3255960" cy="2081216"/>
              </a:xfrm>
            </p:grpSpPr>
            <p:grpSp>
              <p:nvGrpSpPr>
                <p:cNvPr id="55" name="קבוצה 4"/>
                <p:cNvGrpSpPr>
                  <a:grpSpLocks/>
                </p:cNvGrpSpPr>
                <p:nvPr/>
              </p:nvGrpSpPr>
              <p:grpSpPr bwMode="auto">
                <a:xfrm>
                  <a:off x="-74613" y="1690687"/>
                  <a:ext cx="3255960" cy="2081216"/>
                  <a:chOff x="4514058" y="3925887"/>
                  <a:chExt cx="3255960" cy="2081217"/>
                </a:xfrm>
              </p:grpSpPr>
              <p:grpSp>
                <p:nvGrpSpPr>
                  <p:cNvPr id="61" name="קבוצה 1"/>
                  <p:cNvGrpSpPr>
                    <a:grpSpLocks/>
                  </p:cNvGrpSpPr>
                  <p:nvPr/>
                </p:nvGrpSpPr>
                <p:grpSpPr bwMode="auto">
                  <a:xfrm>
                    <a:off x="5185570" y="3925887"/>
                    <a:ext cx="2490785" cy="2081217"/>
                    <a:chOff x="5133929" y="4095481"/>
                    <a:chExt cx="2490424" cy="2080914"/>
                  </a:xfrm>
                </p:grpSpPr>
                <p:grpSp>
                  <p:nvGrpSpPr>
                    <p:cNvPr id="71" name="קבוצה 7187"/>
                    <p:cNvGrpSpPr>
                      <a:grpSpLocks/>
                    </p:cNvGrpSpPr>
                    <p:nvPr/>
                  </p:nvGrpSpPr>
                  <p:grpSpPr bwMode="auto">
                    <a:xfrm>
                      <a:off x="5252974" y="4095481"/>
                      <a:ext cx="2371379" cy="2080914"/>
                      <a:chOff x="6116872" y="3056776"/>
                      <a:chExt cx="2371428" cy="2081561"/>
                    </a:xfrm>
                  </p:grpSpPr>
                  <p:sp>
                    <p:nvSpPr>
                      <p:cNvPr id="76" name="TextBox 75"/>
                      <p:cNvSpPr txBox="1"/>
                      <p:nvPr/>
                    </p:nvSpPr>
                    <p:spPr>
                      <a:xfrm>
                        <a:off x="7423221" y="3876063"/>
                        <a:ext cx="469841"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77" name="TextBox 76"/>
                      <p:cNvSpPr txBox="1"/>
                      <p:nvPr/>
                    </p:nvSpPr>
                    <p:spPr>
                      <a:xfrm>
                        <a:off x="6789888" y="3487060"/>
                        <a:ext cx="471429" cy="519200"/>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78" name="TextBox 77"/>
                      <p:cNvSpPr txBox="1"/>
                      <p:nvPr/>
                    </p:nvSpPr>
                    <p:spPr>
                      <a:xfrm>
                        <a:off x="6116872" y="3826842"/>
                        <a:ext cx="469841" cy="5192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79" name="מחבר ישר 78"/>
                      <p:cNvCxnSpPr/>
                      <p:nvPr/>
                    </p:nvCxnSpPr>
                    <p:spPr>
                      <a:xfrm flipH="1" flipV="1">
                        <a:off x="7175602" y="3669654"/>
                        <a:ext cx="479365" cy="355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flipH="1">
                        <a:off x="6504173" y="3669654"/>
                        <a:ext cx="434921" cy="285798"/>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999411" y="4619138"/>
                        <a:ext cx="655556"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smtClean="0">
                            <a:solidFill>
                              <a:srgbClr val="FF0000"/>
                            </a:solidFill>
                            <a:latin typeface="Arial"/>
                            <a:cs typeface="Arial"/>
                          </a:rPr>
                          <a:t>O</a:t>
                        </a:r>
                        <a:r>
                          <a:rPr lang="en-US" dirty="0" smtClean="0">
                            <a:solidFill>
                              <a:prstClr val="black"/>
                            </a:solidFill>
                            <a:latin typeface="Arial"/>
                            <a:cs typeface="Arial"/>
                          </a:rPr>
                          <a:t>H</a:t>
                        </a:r>
                        <a:endParaRPr lang="he-IL" dirty="0">
                          <a:solidFill>
                            <a:prstClr val="black"/>
                          </a:solidFill>
                          <a:latin typeface="Arial"/>
                          <a:cs typeface="Arial"/>
                        </a:endParaRPr>
                      </a:p>
                    </p:txBody>
                  </p:sp>
                  <p:sp>
                    <p:nvSpPr>
                      <p:cNvPr id="82" name="TextBox 81"/>
                      <p:cNvSpPr txBox="1"/>
                      <p:nvPr/>
                    </p:nvSpPr>
                    <p:spPr>
                      <a:xfrm>
                        <a:off x="7620047" y="3056776"/>
                        <a:ext cx="469841" cy="5176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sp>
                    <p:nvSpPr>
                      <p:cNvPr id="83" name="TextBox 82"/>
                      <p:cNvSpPr txBox="1"/>
                      <p:nvPr/>
                    </p:nvSpPr>
                    <p:spPr>
                      <a:xfrm>
                        <a:off x="8016872" y="4184090"/>
                        <a:ext cx="471428"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84" name="מחבר ישר 83"/>
                      <p:cNvCxnSpPr/>
                      <p:nvPr/>
                    </p:nvCxnSpPr>
                    <p:spPr>
                      <a:xfrm flipH="1" flipV="1">
                        <a:off x="6481951" y="4111053"/>
                        <a:ext cx="236508" cy="234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flipH="1" flipV="1">
                        <a:off x="6143857" y="3669654"/>
                        <a:ext cx="207936" cy="27627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2" name="מחבר ישר 71"/>
                    <p:cNvCxnSpPr/>
                    <p:nvPr/>
                  </p:nvCxnSpPr>
                  <p:spPr bwMode="auto">
                    <a:xfrm flipV="1">
                      <a:off x="6484694" y="5157366"/>
                      <a:ext cx="393643" cy="219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מחבר ישר 72"/>
                    <p:cNvCxnSpPr/>
                    <p:nvPr/>
                  </p:nvCxnSpPr>
                  <p:spPr bwMode="auto">
                    <a:xfrm flipV="1">
                      <a:off x="6421203" y="5487519"/>
                      <a:ext cx="0"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bwMode="auto">
                    <a:xfrm flipV="1">
                      <a:off x="5133929" y="5114510"/>
                      <a:ext cx="330152" cy="19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bwMode="auto">
                    <a:xfrm flipH="1">
                      <a:off x="5991054" y="5376410"/>
                      <a:ext cx="3285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bwMode="auto">
                  <a:xfrm>
                    <a:off x="4514058" y="4176713"/>
                    <a:ext cx="1260474"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CH</a:t>
                    </a:r>
                    <a:r>
                      <a:rPr lang="en-US" baseline="-25000" dirty="0">
                        <a:solidFill>
                          <a:prstClr val="black"/>
                        </a:solidFill>
                        <a:latin typeface="Arial"/>
                        <a:cs typeface="Arial"/>
                      </a:rPr>
                      <a:t>2</a:t>
                    </a:r>
                    <a:r>
                      <a:rPr lang="en-US" dirty="0">
                        <a:solidFill>
                          <a:prstClr val="black"/>
                        </a:solidFill>
                        <a:latin typeface="Arial"/>
                        <a:cs typeface="Arial"/>
                      </a:rPr>
                      <a:t>OH</a:t>
                    </a:r>
                    <a:endParaRPr lang="he-IL" dirty="0">
                      <a:solidFill>
                        <a:prstClr val="black"/>
                      </a:solidFill>
                      <a:latin typeface="Arial"/>
                      <a:cs typeface="Arial"/>
                    </a:endParaRPr>
                  </a:p>
                </p:txBody>
              </p:sp>
              <p:sp>
                <p:nvSpPr>
                  <p:cNvPr id="63" name="TextBox 62"/>
                  <p:cNvSpPr txBox="1"/>
                  <p:nvPr/>
                </p:nvSpPr>
                <p:spPr bwMode="auto">
                  <a:xfrm>
                    <a:off x="5582445" y="5467353"/>
                    <a:ext cx="688974" cy="51911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nvGrpSpPr>
                  <p:cNvPr id="64" name="קבוצה 7168"/>
                  <p:cNvGrpSpPr>
                    <a:grpSpLocks/>
                  </p:cNvGrpSpPr>
                  <p:nvPr/>
                </p:nvGrpSpPr>
                <p:grpSpPr bwMode="auto">
                  <a:xfrm>
                    <a:off x="4669792" y="4495010"/>
                    <a:ext cx="3100226" cy="1050133"/>
                    <a:chOff x="4670219" y="4495045"/>
                    <a:chExt cx="3099967" cy="1050645"/>
                  </a:xfrm>
                </p:grpSpPr>
                <p:sp>
                  <p:nvSpPr>
                    <p:cNvPr id="65" name="TextBox 64"/>
                    <p:cNvSpPr txBox="1"/>
                    <p:nvPr/>
                  </p:nvSpPr>
                  <p:spPr bwMode="auto">
                    <a:xfrm>
                      <a:off x="5727246" y="5029497"/>
                      <a:ext cx="400016" cy="4590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66" name="TextBox 65"/>
                    <p:cNvSpPr txBox="1"/>
                    <p:nvPr/>
                  </p:nvSpPr>
                  <p:spPr bwMode="auto">
                    <a:xfrm>
                      <a:off x="6136786" y="5026320"/>
                      <a:ext cx="469860" cy="51936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67" name="TextBox 66"/>
                    <p:cNvSpPr txBox="1"/>
                    <p:nvPr/>
                  </p:nvSpPr>
                  <p:spPr bwMode="auto">
                    <a:xfrm>
                      <a:off x="4670060" y="4967555"/>
                      <a:ext cx="688917" cy="5177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68" name="מחבר ישר 67"/>
                    <p:cNvCxnSpPr/>
                    <p:nvPr/>
                  </p:nvCxnSpPr>
                  <p:spPr bwMode="auto">
                    <a:xfrm flipH="1" flipV="1">
                      <a:off x="6936818" y="4945319"/>
                      <a:ext cx="431764" cy="270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מחבר ישר 68"/>
                    <p:cNvCxnSpPr/>
                    <p:nvPr/>
                  </p:nvCxnSpPr>
                  <p:spPr bwMode="auto">
                    <a:xfrm flipV="1">
                      <a:off x="6968566" y="4657840"/>
                      <a:ext cx="330172" cy="193770"/>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bwMode="auto">
                    <a:xfrm>
                      <a:off x="7081269" y="4495835"/>
                      <a:ext cx="688917" cy="51936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grpSp>
            <p:sp>
              <p:nvSpPr>
                <p:cNvPr id="56" name="TextBox 55"/>
                <p:cNvSpPr txBox="1"/>
                <p:nvPr/>
              </p:nvSpPr>
              <p:spPr bwMode="auto">
                <a:xfrm>
                  <a:off x="1090611" y="2511426"/>
                  <a:ext cx="469900" cy="51911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57" name="TextBox 56"/>
                <p:cNvSpPr txBox="1"/>
                <p:nvPr/>
              </p:nvSpPr>
              <p:spPr bwMode="auto">
                <a:xfrm>
                  <a:off x="1538286" y="2484439"/>
                  <a:ext cx="469900"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58" name="מחבר ישר 57"/>
                <p:cNvCxnSpPr/>
                <p:nvPr/>
              </p:nvCxnSpPr>
              <p:spPr>
                <a:xfrm flipV="1">
                  <a:off x="1833560" y="2719389"/>
                  <a:ext cx="0" cy="184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מחבר ישר 58"/>
                <p:cNvCxnSpPr/>
                <p:nvPr/>
              </p:nvCxnSpPr>
              <p:spPr>
                <a:xfrm flipV="1">
                  <a:off x="1366836" y="2706689"/>
                  <a:ext cx="0" cy="18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a:off x="1366836" y="3082927"/>
                  <a:ext cx="0" cy="22701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קבוצה 7194"/>
              <p:cNvGrpSpPr>
                <a:grpSpLocks/>
              </p:cNvGrpSpPr>
              <p:nvPr/>
            </p:nvGrpSpPr>
            <p:grpSpPr bwMode="auto">
              <a:xfrm>
                <a:off x="5220072" y="766763"/>
                <a:ext cx="3255963" cy="2081212"/>
                <a:chOff x="-74613" y="1690687"/>
                <a:chExt cx="3255960" cy="2081216"/>
              </a:xfrm>
            </p:grpSpPr>
            <p:grpSp>
              <p:nvGrpSpPr>
                <p:cNvPr id="24" name="קבוצה 4"/>
                <p:cNvGrpSpPr>
                  <a:grpSpLocks/>
                </p:cNvGrpSpPr>
                <p:nvPr/>
              </p:nvGrpSpPr>
              <p:grpSpPr bwMode="auto">
                <a:xfrm>
                  <a:off x="-74613" y="1690687"/>
                  <a:ext cx="3255960" cy="2081216"/>
                  <a:chOff x="4514058" y="3925887"/>
                  <a:chExt cx="3255960" cy="2081217"/>
                </a:xfrm>
              </p:grpSpPr>
              <p:grpSp>
                <p:nvGrpSpPr>
                  <p:cNvPr id="30" name="קבוצה 1"/>
                  <p:cNvGrpSpPr>
                    <a:grpSpLocks/>
                  </p:cNvGrpSpPr>
                  <p:nvPr/>
                </p:nvGrpSpPr>
                <p:grpSpPr bwMode="auto">
                  <a:xfrm>
                    <a:off x="5185571" y="3925887"/>
                    <a:ext cx="2490046" cy="2081217"/>
                    <a:chOff x="5133930" y="4095481"/>
                    <a:chExt cx="2489685" cy="2080914"/>
                  </a:xfrm>
                </p:grpSpPr>
                <p:grpSp>
                  <p:nvGrpSpPr>
                    <p:cNvPr id="40" name="קבוצה 7187"/>
                    <p:cNvGrpSpPr>
                      <a:grpSpLocks/>
                    </p:cNvGrpSpPr>
                    <p:nvPr/>
                  </p:nvGrpSpPr>
                  <p:grpSpPr bwMode="auto">
                    <a:xfrm>
                      <a:off x="5252975" y="4095481"/>
                      <a:ext cx="2370640" cy="2080914"/>
                      <a:chOff x="6116873" y="3056776"/>
                      <a:chExt cx="2370689" cy="2081561"/>
                    </a:xfrm>
                  </p:grpSpPr>
                  <p:sp>
                    <p:nvSpPr>
                      <p:cNvPr id="45" name="TextBox 44"/>
                      <p:cNvSpPr txBox="1"/>
                      <p:nvPr/>
                    </p:nvSpPr>
                    <p:spPr>
                      <a:xfrm>
                        <a:off x="7423221" y="3876063"/>
                        <a:ext cx="469841"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46" name="TextBox 45"/>
                      <p:cNvSpPr txBox="1"/>
                      <p:nvPr/>
                    </p:nvSpPr>
                    <p:spPr>
                      <a:xfrm>
                        <a:off x="6789888" y="3487060"/>
                        <a:ext cx="471429" cy="519200"/>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47" name="TextBox 46"/>
                      <p:cNvSpPr txBox="1"/>
                      <p:nvPr/>
                    </p:nvSpPr>
                    <p:spPr>
                      <a:xfrm>
                        <a:off x="6116872" y="3826842"/>
                        <a:ext cx="469841" cy="5192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48" name="מחבר ישר 47"/>
                      <p:cNvCxnSpPr/>
                      <p:nvPr/>
                    </p:nvCxnSpPr>
                    <p:spPr>
                      <a:xfrm flipH="1" flipV="1">
                        <a:off x="7175602" y="3669654"/>
                        <a:ext cx="479365" cy="355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flipH="1">
                        <a:off x="6504173" y="3669654"/>
                        <a:ext cx="434921" cy="285798"/>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999411" y="4619138"/>
                        <a:ext cx="471429"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51" name="TextBox 50"/>
                      <p:cNvSpPr txBox="1"/>
                      <p:nvPr/>
                    </p:nvSpPr>
                    <p:spPr>
                      <a:xfrm>
                        <a:off x="7620047" y="3056776"/>
                        <a:ext cx="469841" cy="5176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sp>
                    <p:nvSpPr>
                      <p:cNvPr id="52" name="TextBox 51"/>
                      <p:cNvSpPr txBox="1"/>
                      <p:nvPr/>
                    </p:nvSpPr>
                    <p:spPr>
                      <a:xfrm>
                        <a:off x="8016872" y="4184090"/>
                        <a:ext cx="471428"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53" name="מחבר ישר 52"/>
                      <p:cNvCxnSpPr/>
                      <p:nvPr/>
                    </p:nvCxnSpPr>
                    <p:spPr>
                      <a:xfrm flipH="1" flipV="1">
                        <a:off x="6481951" y="4111053"/>
                        <a:ext cx="236508" cy="234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a:xfrm flipH="1" flipV="1">
                        <a:off x="6143857" y="3669654"/>
                        <a:ext cx="207936" cy="27627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1" name="מחבר ישר 40"/>
                    <p:cNvCxnSpPr/>
                    <p:nvPr/>
                  </p:nvCxnSpPr>
                  <p:spPr bwMode="auto">
                    <a:xfrm flipV="1">
                      <a:off x="6484694" y="5157366"/>
                      <a:ext cx="393643" cy="219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bwMode="auto">
                    <a:xfrm flipV="1">
                      <a:off x="6421203" y="5487519"/>
                      <a:ext cx="0"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bwMode="auto">
                    <a:xfrm flipV="1">
                      <a:off x="5133929" y="5114510"/>
                      <a:ext cx="330152" cy="19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bwMode="auto">
                    <a:xfrm flipH="1">
                      <a:off x="5991054" y="5376410"/>
                      <a:ext cx="3285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bwMode="auto">
                  <a:xfrm>
                    <a:off x="4514058" y="4176713"/>
                    <a:ext cx="1260474"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CH</a:t>
                    </a:r>
                    <a:r>
                      <a:rPr lang="en-US" baseline="-25000" dirty="0">
                        <a:solidFill>
                          <a:prstClr val="black"/>
                        </a:solidFill>
                        <a:latin typeface="Arial"/>
                        <a:cs typeface="Arial"/>
                      </a:rPr>
                      <a:t>2</a:t>
                    </a:r>
                    <a:r>
                      <a:rPr lang="en-US" dirty="0">
                        <a:solidFill>
                          <a:prstClr val="black"/>
                        </a:solidFill>
                        <a:latin typeface="Arial"/>
                        <a:cs typeface="Arial"/>
                      </a:rPr>
                      <a:t>OH</a:t>
                    </a:r>
                    <a:endParaRPr lang="he-IL" dirty="0">
                      <a:solidFill>
                        <a:prstClr val="black"/>
                      </a:solidFill>
                      <a:latin typeface="Arial"/>
                      <a:cs typeface="Arial"/>
                    </a:endParaRPr>
                  </a:p>
                </p:txBody>
              </p:sp>
              <p:sp>
                <p:nvSpPr>
                  <p:cNvPr id="32" name="TextBox 31"/>
                  <p:cNvSpPr txBox="1"/>
                  <p:nvPr/>
                </p:nvSpPr>
                <p:spPr bwMode="auto">
                  <a:xfrm>
                    <a:off x="5582445" y="5467353"/>
                    <a:ext cx="688974" cy="51911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nvGrpSpPr>
                  <p:cNvPr id="33" name="קבוצה 7168"/>
                  <p:cNvGrpSpPr>
                    <a:grpSpLocks/>
                  </p:cNvGrpSpPr>
                  <p:nvPr/>
                </p:nvGrpSpPr>
                <p:grpSpPr bwMode="auto">
                  <a:xfrm>
                    <a:off x="4669792" y="4495010"/>
                    <a:ext cx="3100226" cy="1050133"/>
                    <a:chOff x="4670219" y="4495045"/>
                    <a:chExt cx="3099967" cy="1050645"/>
                  </a:xfrm>
                </p:grpSpPr>
                <p:sp>
                  <p:nvSpPr>
                    <p:cNvPr id="34" name="TextBox 33"/>
                    <p:cNvSpPr txBox="1"/>
                    <p:nvPr/>
                  </p:nvSpPr>
                  <p:spPr bwMode="auto">
                    <a:xfrm>
                      <a:off x="5727246" y="5029497"/>
                      <a:ext cx="400016" cy="4590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35" name="TextBox 34"/>
                    <p:cNvSpPr txBox="1"/>
                    <p:nvPr/>
                  </p:nvSpPr>
                  <p:spPr bwMode="auto">
                    <a:xfrm>
                      <a:off x="6136786" y="5026320"/>
                      <a:ext cx="469860" cy="51936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36" name="TextBox 35"/>
                    <p:cNvSpPr txBox="1"/>
                    <p:nvPr/>
                  </p:nvSpPr>
                  <p:spPr bwMode="auto">
                    <a:xfrm>
                      <a:off x="4670060" y="4967555"/>
                      <a:ext cx="688917" cy="5177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37" name="מחבר ישר 36"/>
                    <p:cNvCxnSpPr/>
                    <p:nvPr/>
                  </p:nvCxnSpPr>
                  <p:spPr bwMode="auto">
                    <a:xfrm flipH="1" flipV="1">
                      <a:off x="6936818" y="4945319"/>
                      <a:ext cx="431764" cy="270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bwMode="auto">
                    <a:xfrm flipV="1">
                      <a:off x="6968566" y="4657840"/>
                      <a:ext cx="330172" cy="19377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bwMode="auto">
                    <a:xfrm>
                      <a:off x="7081269" y="4495835"/>
                      <a:ext cx="688917" cy="51936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grpSp>
            <p:sp>
              <p:nvSpPr>
                <p:cNvPr id="25" name="TextBox 24"/>
                <p:cNvSpPr txBox="1"/>
                <p:nvPr/>
              </p:nvSpPr>
              <p:spPr bwMode="auto">
                <a:xfrm>
                  <a:off x="1090611" y="2511426"/>
                  <a:ext cx="469900" cy="51911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6" name="TextBox 25"/>
                <p:cNvSpPr txBox="1"/>
                <p:nvPr/>
              </p:nvSpPr>
              <p:spPr bwMode="auto">
                <a:xfrm>
                  <a:off x="1538286" y="2484439"/>
                  <a:ext cx="469900"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27" name="מחבר ישר 26"/>
                <p:cNvCxnSpPr/>
                <p:nvPr/>
              </p:nvCxnSpPr>
              <p:spPr>
                <a:xfrm flipV="1">
                  <a:off x="1833560" y="2719389"/>
                  <a:ext cx="0" cy="184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flipV="1">
                  <a:off x="1366836" y="2706689"/>
                  <a:ext cx="0" cy="18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a:off x="1366836" y="3082927"/>
                  <a:ext cx="0" cy="22701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קבוצה 17"/>
              <p:cNvGrpSpPr/>
              <p:nvPr/>
            </p:nvGrpSpPr>
            <p:grpSpPr>
              <a:xfrm>
                <a:off x="3152235" y="882650"/>
                <a:ext cx="2190750" cy="1574800"/>
                <a:chOff x="2951163" y="868363"/>
                <a:chExt cx="2190750" cy="1574800"/>
              </a:xfrm>
            </p:grpSpPr>
            <p:pic>
              <p:nvPicPr>
                <p:cNvPr id="2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5941">
                  <a:off x="3581400" y="1160463"/>
                  <a:ext cx="15144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bwMode="auto">
                <a:xfrm>
                  <a:off x="2951163" y="1939925"/>
                  <a:ext cx="1503362" cy="50323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sz="1600" b="1" dirty="0">
                      <a:solidFill>
                        <a:srgbClr val="0000FF"/>
                      </a:solidFill>
                      <a:latin typeface="Arial"/>
                      <a:cs typeface="Arial"/>
                    </a:rPr>
                    <a:t>ריבוז </a:t>
                  </a:r>
                </a:p>
                <a:p>
                  <a:pPr algn="just" fontAlgn="auto">
                    <a:spcBef>
                      <a:spcPts val="0"/>
                    </a:spcBef>
                    <a:spcAft>
                      <a:spcPts val="0"/>
                    </a:spcAft>
                    <a:defRPr/>
                  </a:pPr>
                  <a:r>
                    <a:rPr lang="he-IL" sz="1600" b="1" dirty="0">
                      <a:solidFill>
                        <a:srgbClr val="0000FF"/>
                      </a:solidFill>
                      <a:latin typeface="Arial"/>
                      <a:cs typeface="Arial"/>
                    </a:rPr>
                    <a:t>(סוכר)</a:t>
                  </a:r>
                </a:p>
              </p:txBody>
            </p:sp>
            <p:sp>
              <p:nvSpPr>
                <p:cNvPr id="22" name="TextBox 21"/>
                <p:cNvSpPr txBox="1"/>
                <p:nvPr/>
              </p:nvSpPr>
              <p:spPr bwMode="auto">
                <a:xfrm>
                  <a:off x="4284663" y="868363"/>
                  <a:ext cx="857250" cy="50323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sz="1600" b="1" dirty="0">
                      <a:solidFill>
                        <a:srgbClr val="00B050"/>
                      </a:solidFill>
                      <a:latin typeface="Arial"/>
                      <a:cs typeface="Arial"/>
                    </a:rPr>
                    <a:t>בסיס </a:t>
                  </a:r>
                </a:p>
                <a:p>
                  <a:pPr algn="just" fontAlgn="auto">
                    <a:spcBef>
                      <a:spcPts val="0"/>
                    </a:spcBef>
                    <a:spcAft>
                      <a:spcPts val="0"/>
                    </a:spcAft>
                    <a:defRPr/>
                  </a:pPr>
                  <a:r>
                    <a:rPr lang="he-IL" sz="1600" b="1" dirty="0">
                      <a:solidFill>
                        <a:srgbClr val="00B050"/>
                      </a:solidFill>
                      <a:latin typeface="Arial"/>
                      <a:cs typeface="Arial"/>
                    </a:rPr>
                    <a:t>חנקני</a:t>
                  </a:r>
                </a:p>
              </p:txBody>
            </p:sp>
            <p:cxnSp>
              <p:nvCxnSpPr>
                <p:cNvPr id="23" name="מחבר חץ ישר 22"/>
                <p:cNvCxnSpPr/>
                <p:nvPr/>
              </p:nvCxnSpPr>
              <p:spPr>
                <a:xfrm flipH="1">
                  <a:off x="3295651" y="1905000"/>
                  <a:ext cx="505904" cy="793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cxnSp>
            <p:nvCxnSpPr>
              <p:cNvPr id="19" name="מחבר חץ ישר 18"/>
              <p:cNvCxnSpPr/>
              <p:nvPr/>
            </p:nvCxnSpPr>
            <p:spPr>
              <a:xfrm>
                <a:off x="4644008" y="1912937"/>
                <a:ext cx="57606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6" name="מלבן 5"/>
            <p:cNvSpPr/>
            <p:nvPr/>
          </p:nvSpPr>
          <p:spPr>
            <a:xfrm>
              <a:off x="1177486" y="5416159"/>
              <a:ext cx="1394933" cy="369332"/>
            </a:xfrm>
            <a:prstGeom prst="rect">
              <a:avLst/>
            </a:prstGeom>
          </p:spPr>
          <p:txBody>
            <a:bodyPr wrap="none">
              <a:spAutoFit/>
            </a:bodyPr>
            <a:lstStyle/>
            <a:p>
              <a:r>
                <a:rPr lang="he-IL" kern="0" dirty="0" err="1">
                  <a:solidFill>
                    <a:prstClr val="black"/>
                  </a:solidFill>
                </a:rPr>
                <a:t>ריבוז</a:t>
              </a:r>
              <a:r>
                <a:rPr lang="he-IL" kern="0" dirty="0">
                  <a:solidFill>
                    <a:prstClr val="black"/>
                  </a:solidFill>
                </a:rPr>
                <a:t> ב</a:t>
              </a:r>
              <a:r>
                <a:rPr lang="he-IL" kern="0" dirty="0">
                  <a:solidFill>
                    <a:prstClr val="black"/>
                  </a:solidFill>
                  <a:latin typeface="Arial"/>
                  <a:cs typeface="Arial"/>
                </a:rPr>
                <a:t>־</a:t>
              </a:r>
              <a:r>
                <a:rPr lang="en-US" kern="0" dirty="0">
                  <a:solidFill>
                    <a:prstClr val="black"/>
                  </a:solidFill>
                </a:rPr>
                <a:t>RNA</a:t>
              </a:r>
              <a:endParaRPr lang="he-IL" dirty="0"/>
            </a:p>
          </p:txBody>
        </p:sp>
        <p:sp>
          <p:nvSpPr>
            <p:cNvPr id="7" name="מלבן 6"/>
            <p:cNvSpPr/>
            <p:nvPr/>
          </p:nvSpPr>
          <p:spPr>
            <a:xfrm>
              <a:off x="5691187" y="5320631"/>
              <a:ext cx="2297424" cy="369332"/>
            </a:xfrm>
            <a:prstGeom prst="rect">
              <a:avLst/>
            </a:prstGeom>
          </p:spPr>
          <p:txBody>
            <a:bodyPr wrap="none">
              <a:spAutoFit/>
            </a:bodyPr>
            <a:lstStyle/>
            <a:p>
              <a:r>
                <a:rPr lang="he-IL" kern="0" dirty="0" err="1" smtClean="0">
                  <a:solidFill>
                    <a:prstClr val="black"/>
                  </a:solidFill>
                </a:rPr>
                <a:t>דיאוקסי</a:t>
              </a:r>
              <a:r>
                <a:rPr lang="he-IL" kern="0" dirty="0" err="1" smtClean="0">
                  <a:solidFill>
                    <a:prstClr val="black"/>
                  </a:solidFill>
                  <a:latin typeface="Arial"/>
                  <a:cs typeface="Arial"/>
                </a:rPr>
                <a:t>־</a:t>
              </a:r>
              <a:r>
                <a:rPr lang="he-IL" kern="0" dirty="0" err="1" smtClean="0">
                  <a:solidFill>
                    <a:prstClr val="black"/>
                  </a:solidFill>
                </a:rPr>
                <a:t>ריבוז</a:t>
              </a:r>
              <a:r>
                <a:rPr lang="he-IL" kern="0" dirty="0" smtClean="0">
                  <a:solidFill>
                    <a:prstClr val="black"/>
                  </a:solidFill>
                </a:rPr>
                <a:t> </a:t>
              </a:r>
              <a:r>
                <a:rPr lang="he-IL" kern="0" dirty="0">
                  <a:solidFill>
                    <a:prstClr val="black"/>
                  </a:solidFill>
                </a:rPr>
                <a:t>ב</a:t>
              </a:r>
              <a:r>
                <a:rPr lang="he-IL" kern="0" dirty="0" smtClean="0">
                  <a:solidFill>
                    <a:prstClr val="black"/>
                  </a:solidFill>
                  <a:latin typeface="Arial"/>
                  <a:cs typeface="Arial"/>
                </a:rPr>
                <a:t>־</a:t>
              </a:r>
              <a:r>
                <a:rPr lang="en-US" kern="0" dirty="0" smtClean="0">
                  <a:solidFill>
                    <a:prstClr val="black"/>
                  </a:solidFill>
                </a:rPr>
                <a:t> DNA</a:t>
              </a:r>
              <a:endParaRPr lang="he-IL" dirty="0"/>
            </a:p>
          </p:txBody>
        </p:sp>
        <p:sp>
          <p:nvSpPr>
            <p:cNvPr id="8" name="מלבן 7"/>
            <p:cNvSpPr/>
            <p:nvPr/>
          </p:nvSpPr>
          <p:spPr>
            <a:xfrm>
              <a:off x="5443025" y="5971932"/>
              <a:ext cx="3191899" cy="369332"/>
            </a:xfrm>
            <a:prstGeom prst="rect">
              <a:avLst/>
            </a:prstGeom>
          </p:spPr>
          <p:txBody>
            <a:bodyPr wrap="none">
              <a:spAutoFit/>
            </a:bodyPr>
            <a:lstStyle/>
            <a:p>
              <a:pPr lvl="0" fontAlgn="auto">
                <a:spcBef>
                  <a:spcPts val="0"/>
                </a:spcBef>
                <a:spcAft>
                  <a:spcPts val="0"/>
                </a:spcAft>
                <a:defRPr/>
              </a:pPr>
              <a:r>
                <a:rPr lang="en-US" kern="0" dirty="0">
                  <a:solidFill>
                    <a:prstClr val="black"/>
                  </a:solidFill>
                </a:rPr>
                <a:t>DNA</a:t>
              </a:r>
              <a:r>
                <a:rPr lang="he-IL" kern="0" dirty="0">
                  <a:solidFill>
                    <a:prstClr val="black"/>
                  </a:solidFill>
                </a:rPr>
                <a:t>=</a:t>
              </a:r>
              <a:r>
                <a:rPr lang="en-US" kern="0" dirty="0" err="1">
                  <a:solidFill>
                    <a:srgbClr val="FF6600"/>
                  </a:solidFill>
                </a:rPr>
                <a:t>D</a:t>
              </a:r>
              <a:r>
                <a:rPr lang="en-US" kern="0" dirty="0" err="1">
                  <a:solidFill>
                    <a:prstClr val="black"/>
                  </a:solidFill>
                </a:rPr>
                <a:t>eoxyribo</a:t>
              </a:r>
              <a:r>
                <a:rPr lang="en-US" kern="0" dirty="0">
                  <a:solidFill>
                    <a:prstClr val="black"/>
                  </a:solidFill>
                </a:rPr>
                <a:t>-</a:t>
              </a:r>
              <a:r>
                <a:rPr lang="en-US" kern="0" dirty="0">
                  <a:solidFill>
                    <a:srgbClr val="FF6600"/>
                  </a:solidFill>
                </a:rPr>
                <a:t>N</a:t>
              </a:r>
              <a:r>
                <a:rPr lang="en-US" kern="0" dirty="0">
                  <a:solidFill>
                    <a:prstClr val="black"/>
                  </a:solidFill>
                </a:rPr>
                <a:t>ucleic </a:t>
              </a:r>
              <a:r>
                <a:rPr lang="en-US" kern="0" dirty="0">
                  <a:solidFill>
                    <a:srgbClr val="FF6600"/>
                  </a:solidFill>
                </a:rPr>
                <a:t>A</a:t>
              </a:r>
              <a:r>
                <a:rPr lang="en-US" kern="0" dirty="0">
                  <a:solidFill>
                    <a:prstClr val="black"/>
                  </a:solidFill>
                </a:rPr>
                <a:t>cid</a:t>
              </a:r>
              <a:endParaRPr lang="he-IL" kern="0" dirty="0">
                <a:solidFill>
                  <a:prstClr val="black"/>
                </a:solidFill>
              </a:endParaRPr>
            </a:p>
          </p:txBody>
        </p:sp>
        <p:sp>
          <p:nvSpPr>
            <p:cNvPr id="10" name="מלבן 9"/>
            <p:cNvSpPr/>
            <p:nvPr/>
          </p:nvSpPr>
          <p:spPr>
            <a:xfrm>
              <a:off x="623294" y="5879599"/>
              <a:ext cx="2691763" cy="369332"/>
            </a:xfrm>
            <a:prstGeom prst="rect">
              <a:avLst/>
            </a:prstGeom>
          </p:spPr>
          <p:txBody>
            <a:bodyPr wrap="none">
              <a:spAutoFit/>
            </a:bodyPr>
            <a:lstStyle/>
            <a:p>
              <a:pPr lvl="0" fontAlgn="auto">
                <a:spcBef>
                  <a:spcPts val="0"/>
                </a:spcBef>
                <a:spcAft>
                  <a:spcPts val="0"/>
                </a:spcAft>
                <a:defRPr/>
              </a:pPr>
              <a:r>
                <a:rPr lang="en-US" kern="0" dirty="0">
                  <a:solidFill>
                    <a:prstClr val="black"/>
                  </a:solidFill>
                </a:rPr>
                <a:t>RNA</a:t>
              </a:r>
              <a:r>
                <a:rPr lang="he-IL" kern="0" dirty="0">
                  <a:solidFill>
                    <a:prstClr val="black"/>
                  </a:solidFill>
                </a:rPr>
                <a:t>=</a:t>
              </a:r>
              <a:r>
                <a:rPr lang="en-US" kern="0" dirty="0">
                  <a:solidFill>
                    <a:prstClr val="black"/>
                  </a:solidFill>
                </a:rPr>
                <a:t> </a:t>
              </a:r>
              <a:r>
                <a:rPr lang="en-US" kern="0" dirty="0" err="1">
                  <a:solidFill>
                    <a:srgbClr val="FF6600"/>
                  </a:solidFill>
                </a:rPr>
                <a:t>R</a:t>
              </a:r>
              <a:r>
                <a:rPr lang="en-US" kern="0" dirty="0" err="1">
                  <a:solidFill>
                    <a:prstClr val="black"/>
                  </a:solidFill>
                </a:rPr>
                <a:t>ibo</a:t>
              </a:r>
              <a:r>
                <a:rPr lang="en-US" kern="0" dirty="0">
                  <a:solidFill>
                    <a:prstClr val="black"/>
                  </a:solidFill>
                </a:rPr>
                <a:t>-</a:t>
              </a:r>
              <a:r>
                <a:rPr lang="en-US" kern="0" dirty="0">
                  <a:solidFill>
                    <a:srgbClr val="FF6600"/>
                  </a:solidFill>
                </a:rPr>
                <a:t>N</a:t>
              </a:r>
              <a:r>
                <a:rPr lang="en-US" kern="0" dirty="0">
                  <a:solidFill>
                    <a:prstClr val="black"/>
                  </a:solidFill>
                </a:rPr>
                <a:t>ucleic </a:t>
              </a:r>
              <a:r>
                <a:rPr lang="en-US" kern="0" dirty="0">
                  <a:solidFill>
                    <a:srgbClr val="FF6600"/>
                  </a:solidFill>
                </a:rPr>
                <a:t>A</a:t>
              </a:r>
              <a:r>
                <a:rPr lang="en-US" kern="0" dirty="0">
                  <a:solidFill>
                    <a:prstClr val="black"/>
                  </a:solidFill>
                </a:rPr>
                <a:t>cid</a:t>
              </a:r>
              <a:endParaRPr lang="he-IL" kern="0" dirty="0">
                <a:solidFill>
                  <a:prstClr val="black"/>
                </a:solidFill>
              </a:endParaRPr>
            </a:p>
          </p:txBody>
        </p:sp>
        <p:sp>
          <p:nvSpPr>
            <p:cNvPr id="86" name="סוגר מסולסל שמאלי 85"/>
            <p:cNvSpPr/>
            <p:nvPr/>
          </p:nvSpPr>
          <p:spPr>
            <a:xfrm rot="16200000">
              <a:off x="7175766" y="5815275"/>
              <a:ext cx="235745" cy="1071824"/>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sp>
        <p:nvSpPr>
          <p:cNvPr id="9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91" name="קבוצה 90"/>
          <p:cNvGrpSpPr/>
          <p:nvPr/>
        </p:nvGrpSpPr>
        <p:grpSpPr>
          <a:xfrm>
            <a:off x="1835696" y="559713"/>
            <a:ext cx="5904656" cy="1285111"/>
            <a:chOff x="229388" y="2330572"/>
            <a:chExt cx="5904656" cy="1285111"/>
          </a:xfrm>
        </p:grpSpPr>
        <p:sp>
          <p:nvSpPr>
            <p:cNvPr id="92" name="TextBox 91"/>
            <p:cNvSpPr txBox="1"/>
            <p:nvPr/>
          </p:nvSpPr>
          <p:spPr>
            <a:xfrm>
              <a:off x="301396" y="2330572"/>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RNA</a:t>
              </a:r>
              <a:endParaRPr lang="he-IL" sz="1200" b="1" kern="0" dirty="0">
                <a:solidFill>
                  <a:prstClr val="black"/>
                </a:solidFill>
              </a:endParaRPr>
            </a:p>
          </p:txBody>
        </p:sp>
        <p:sp>
          <p:nvSpPr>
            <p:cNvPr id="93" name="TextBox 92"/>
            <p:cNvSpPr txBox="1"/>
            <p:nvPr/>
          </p:nvSpPr>
          <p:spPr>
            <a:xfrm>
              <a:off x="4184668" y="2330572"/>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DNA</a:t>
              </a:r>
              <a:endParaRPr lang="he-IL" sz="1200" b="1" kern="0" dirty="0">
                <a:solidFill>
                  <a:prstClr val="black"/>
                </a:solidFill>
              </a:endParaRPr>
            </a:p>
          </p:txBody>
        </p:sp>
        <p:pic>
          <p:nvPicPr>
            <p:cNvPr id="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796" y="2607571"/>
              <a:ext cx="224024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88" y="2607571"/>
              <a:ext cx="189990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987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ctrTitle"/>
          </p:nvPr>
        </p:nvSpPr>
        <p:spPr>
          <a:xfrm>
            <a:off x="714375" y="58738"/>
            <a:ext cx="7772400" cy="441325"/>
          </a:xfrm>
        </p:spPr>
        <p:txBody>
          <a:bodyPr/>
          <a:lstStyle/>
          <a:p>
            <a:pPr fontAlgn="auto">
              <a:defRPr/>
            </a:pPr>
            <a:r>
              <a:rPr lang="he-IL" sz="1800" b="1" dirty="0" smtClean="0">
                <a:solidFill>
                  <a:srgbClr val="FF6600"/>
                </a:solidFill>
                <a:ea typeface="+mn-ea"/>
              </a:rPr>
              <a:t>תהליך עיבוד ה־</a:t>
            </a:r>
            <a:r>
              <a:rPr lang="en-US" sz="1800" b="1" dirty="0" smtClean="0">
                <a:solidFill>
                  <a:srgbClr val="FF6600"/>
                </a:solidFill>
                <a:ea typeface="+mn-ea"/>
              </a:rPr>
              <a:t>RNA</a:t>
            </a:r>
            <a:endParaRPr lang="he-IL" sz="1800" dirty="0" smtClean="0">
              <a:solidFill>
                <a:schemeClr val="accent6">
                  <a:lumMod val="50000"/>
                  <a:lumOff val="50000"/>
                </a:schemeClr>
              </a:solidFill>
            </a:endParaRPr>
          </a:p>
        </p:txBody>
      </p:sp>
      <p:sp>
        <p:nvSpPr>
          <p:cNvPr id="9" name="TextBox 8"/>
          <p:cNvSpPr txBox="1"/>
          <p:nvPr/>
        </p:nvSpPr>
        <p:spPr>
          <a:xfrm>
            <a:off x="231775" y="575964"/>
            <a:ext cx="8340725" cy="603242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latin typeface="Arial"/>
                <a:cs typeface="Arial"/>
              </a:rPr>
              <a:t>מולקולת </a:t>
            </a:r>
            <a:r>
              <a:rPr lang="en-US" kern="0" dirty="0">
                <a:solidFill>
                  <a:prstClr val="black"/>
                </a:solidFill>
                <a:latin typeface="Arial"/>
                <a:cs typeface="Arial"/>
              </a:rPr>
              <a:t>RNA</a:t>
            </a:r>
            <a:r>
              <a:rPr lang="he-IL" kern="0" dirty="0">
                <a:solidFill>
                  <a:prstClr val="black"/>
                </a:solidFill>
                <a:latin typeface="Arial"/>
                <a:cs typeface="Arial"/>
              </a:rPr>
              <a:t> המורכבת על פי ה</a:t>
            </a:r>
            <a:r>
              <a:rPr lang="he-IL" kern="0" dirty="0">
                <a:latin typeface="Arial"/>
                <a:cs typeface="Arial"/>
              </a:rPr>
              <a:t>־</a:t>
            </a:r>
            <a:r>
              <a:rPr lang="en-US" kern="0" dirty="0">
                <a:solidFill>
                  <a:prstClr val="black"/>
                </a:solidFill>
                <a:latin typeface="Arial"/>
                <a:cs typeface="Arial"/>
              </a:rPr>
              <a:t>DNA</a:t>
            </a:r>
            <a:r>
              <a:rPr lang="he-IL" kern="0" dirty="0">
                <a:solidFill>
                  <a:prstClr val="black"/>
                </a:solidFill>
                <a:latin typeface="Arial"/>
                <a:cs typeface="Arial"/>
              </a:rPr>
              <a:t> בתהליך התעתוק עוברת תהליך עיבוד לפני שהיא עוברת לציטופלסמה. </a:t>
            </a:r>
          </a:p>
          <a:p>
            <a:pPr fontAlgn="auto">
              <a:spcBef>
                <a:spcPts val="0"/>
              </a:spcBef>
              <a:spcAft>
                <a:spcPts val="0"/>
              </a:spcAft>
              <a:defRPr/>
            </a:pPr>
            <a:r>
              <a:rPr lang="he-IL" kern="0" dirty="0">
                <a:solidFill>
                  <a:prstClr val="black"/>
                </a:solidFill>
                <a:latin typeface="Arial"/>
                <a:cs typeface="Arial"/>
              </a:rPr>
              <a:t>העיבוד כולל השמטה של קטעים. ההשמטה נעשית בתהליך הנקרא </a:t>
            </a:r>
            <a:r>
              <a:rPr lang="he-IL" u="sng" kern="0" dirty="0">
                <a:solidFill>
                  <a:srgbClr val="FF6600"/>
                </a:solidFill>
                <a:latin typeface="Arial"/>
                <a:cs typeface="Arial"/>
              </a:rPr>
              <a:t>שחבור</a:t>
            </a:r>
            <a:r>
              <a:rPr lang="he-IL" kern="0" dirty="0">
                <a:solidFill>
                  <a:srgbClr val="FF6600"/>
                </a:solidFill>
                <a:latin typeface="Arial"/>
                <a:cs typeface="Arial"/>
              </a:rPr>
              <a:t>. </a:t>
            </a:r>
            <a:r>
              <a:rPr lang="he-IL" kern="0" dirty="0">
                <a:solidFill>
                  <a:prstClr val="black"/>
                </a:solidFill>
                <a:latin typeface="Arial"/>
                <a:cs typeface="Arial"/>
              </a:rPr>
              <a:t>במהלך השחבור מורחקים מן המולקולה קטעים הנקראים </a:t>
            </a:r>
            <a:r>
              <a:rPr lang="he-IL" kern="0" dirty="0">
                <a:solidFill>
                  <a:srgbClr val="FF6600"/>
                </a:solidFill>
                <a:latin typeface="Arial"/>
                <a:cs typeface="Arial"/>
              </a:rPr>
              <a:t>אינטרונים</a:t>
            </a:r>
            <a:r>
              <a:rPr lang="he-IL" kern="0" dirty="0">
                <a:solidFill>
                  <a:prstClr val="black"/>
                </a:solidFill>
                <a:latin typeface="Arial"/>
                <a:cs typeface="Arial"/>
              </a:rPr>
              <a:t>. הקטעים הנותרים, הנקראים </a:t>
            </a:r>
            <a:r>
              <a:rPr lang="he-IL" kern="0" dirty="0">
                <a:solidFill>
                  <a:srgbClr val="FF6600"/>
                </a:solidFill>
                <a:latin typeface="Arial"/>
                <a:cs typeface="Arial"/>
              </a:rPr>
              <a:t>אקסונים,</a:t>
            </a:r>
            <a:r>
              <a:rPr lang="he-IL" kern="0" dirty="0">
                <a:solidFill>
                  <a:prstClr val="black"/>
                </a:solidFill>
                <a:latin typeface="Arial"/>
                <a:cs typeface="Arial"/>
              </a:rPr>
              <a:t> </a:t>
            </a:r>
            <a:r>
              <a:rPr lang="he-IL" kern="0" dirty="0">
                <a:latin typeface="Arial"/>
                <a:cs typeface="Arial"/>
              </a:rPr>
              <a:t>מתחברים ויוצרים </a:t>
            </a:r>
            <a:r>
              <a:rPr lang="he-IL" kern="0" dirty="0">
                <a:solidFill>
                  <a:prstClr val="black"/>
                </a:solidFill>
                <a:latin typeface="Arial"/>
                <a:cs typeface="Arial"/>
              </a:rPr>
              <a:t>את מולקולת ה</a:t>
            </a:r>
            <a:r>
              <a:rPr lang="he-IL" kern="0" dirty="0">
                <a:latin typeface="Arial"/>
                <a:cs typeface="Arial"/>
              </a:rPr>
              <a:t>־</a:t>
            </a:r>
            <a:r>
              <a:rPr lang="en-US" kern="0" dirty="0">
                <a:solidFill>
                  <a:prstClr val="black"/>
                </a:solidFill>
                <a:latin typeface="Arial"/>
                <a:cs typeface="Arial"/>
              </a:rPr>
              <a:t>RNA</a:t>
            </a:r>
            <a:r>
              <a:rPr lang="he-IL" kern="0" dirty="0">
                <a:solidFill>
                  <a:prstClr val="black"/>
                </a:solidFill>
                <a:latin typeface="Arial"/>
                <a:cs typeface="Arial"/>
              </a:rPr>
              <a:t>-שליח הסופית, שאורכה קצר בהרבה ממולקולת</a:t>
            </a:r>
          </a:p>
          <a:p>
            <a:pPr fontAlgn="auto">
              <a:spcBef>
                <a:spcPts val="0"/>
              </a:spcBef>
              <a:spcAft>
                <a:spcPts val="0"/>
              </a:spcAft>
              <a:defRPr/>
            </a:pPr>
            <a:r>
              <a:rPr lang="he-IL" kern="0" dirty="0">
                <a:solidFill>
                  <a:prstClr val="black"/>
                </a:solidFill>
                <a:latin typeface="Arial"/>
                <a:cs typeface="Arial"/>
              </a:rPr>
              <a:t>ה</a:t>
            </a:r>
            <a:r>
              <a:rPr lang="he-IL" kern="0" dirty="0">
                <a:latin typeface="Arial"/>
                <a:cs typeface="Arial"/>
              </a:rPr>
              <a:t>־</a:t>
            </a:r>
            <a:r>
              <a:rPr lang="en-US" kern="0" dirty="0">
                <a:solidFill>
                  <a:prstClr val="black"/>
                </a:solidFill>
                <a:latin typeface="Arial"/>
                <a:cs typeface="Arial"/>
              </a:rPr>
              <a:t>RNA</a:t>
            </a:r>
            <a:r>
              <a:rPr lang="he-IL" kern="0" dirty="0">
                <a:solidFill>
                  <a:prstClr val="black"/>
                </a:solidFill>
                <a:latin typeface="Arial"/>
                <a:cs typeface="Arial"/>
              </a:rPr>
              <a:t> המקורית שנוצרה בתהליך התעתוק. מולקולה זו עוברת לציטופלסמה דרך פתחים בקרום הגרעין. בכל אחד מן הגנים של האדם יש בממוצע 7 אקסונים</a:t>
            </a:r>
            <a:r>
              <a:rPr lang="he-IL" kern="0" dirty="0" smtClean="0">
                <a:solidFill>
                  <a:prstClr val="black"/>
                </a:solidFill>
                <a:latin typeface="Arial"/>
                <a:cs typeface="Arial"/>
              </a:rPr>
              <a:t>.</a:t>
            </a:r>
            <a:endParaRPr lang="he-IL" kern="0" dirty="0">
              <a:solidFill>
                <a:prstClr val="black"/>
              </a:solidFill>
              <a:latin typeface="Arial"/>
              <a:cs typeface="Arial"/>
            </a:endParaRPr>
          </a:p>
          <a:p>
            <a:pPr fontAlgn="auto">
              <a:spcBef>
                <a:spcPts val="0"/>
              </a:spcBef>
              <a:spcAft>
                <a:spcPts val="0"/>
              </a:spcAft>
              <a:defRPr/>
            </a:pPr>
            <a:r>
              <a:rPr lang="he-IL" u="sng" kern="0" dirty="0">
                <a:solidFill>
                  <a:prstClr val="black"/>
                </a:solidFill>
                <a:latin typeface="Arial"/>
                <a:cs typeface="Arial"/>
              </a:rPr>
              <a:t>התרשים הבא מתאר תהליך שחבור</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1F497D"/>
              </a:solidFill>
              <a:latin typeface="Arial"/>
              <a:cs typeface="Arial"/>
            </a:endParaRPr>
          </a:p>
          <a:p>
            <a:pPr marL="285750" indent="-285750" fontAlgn="auto">
              <a:spcBef>
                <a:spcPts val="0"/>
              </a:spcBef>
              <a:spcAft>
                <a:spcPts val="0"/>
              </a:spcAft>
              <a:buFont typeface="Wingdings" pitchFamily="2" charset="2"/>
              <a:buChar char="§"/>
              <a:defRPr/>
            </a:pPr>
            <a:r>
              <a:rPr lang="he-IL" sz="1400" kern="0" dirty="0">
                <a:solidFill>
                  <a:prstClr val="black"/>
                </a:solidFill>
                <a:latin typeface="Arial"/>
                <a:cs typeface="Arial"/>
              </a:rPr>
              <a:t>תהליך העיבוד כולל גם הוספה של </a:t>
            </a:r>
            <a:r>
              <a:rPr lang="he-IL" sz="1400" kern="0" dirty="0">
                <a:latin typeface="Arial"/>
                <a:cs typeface="Arial"/>
              </a:rPr>
              <a:t>מספר קטן של </a:t>
            </a:r>
            <a:r>
              <a:rPr lang="he-IL" sz="1400" kern="0" dirty="0">
                <a:solidFill>
                  <a:prstClr val="black"/>
                </a:solidFill>
                <a:latin typeface="Arial"/>
                <a:cs typeface="Arial"/>
              </a:rPr>
              <a:t>בסיסים בתחילת המולקולה ובסופה.</a:t>
            </a:r>
          </a:p>
          <a:p>
            <a:pPr marL="285750" indent="-285750" fontAlgn="auto">
              <a:spcBef>
                <a:spcPts val="0"/>
              </a:spcBef>
              <a:spcAft>
                <a:spcPts val="0"/>
              </a:spcAft>
              <a:buFont typeface="Wingdings" pitchFamily="2" charset="2"/>
              <a:buChar char="§"/>
              <a:defRPr/>
            </a:pPr>
            <a:r>
              <a:rPr lang="he-IL" sz="1400" kern="0" dirty="0">
                <a:solidFill>
                  <a:prstClr val="black"/>
                </a:solidFill>
                <a:latin typeface="Arial"/>
                <a:cs typeface="Arial"/>
              </a:rPr>
              <a:t>בתאים </a:t>
            </a:r>
            <a:r>
              <a:rPr lang="he-IL" sz="1400" kern="0" noProof="1">
                <a:solidFill>
                  <a:prstClr val="black"/>
                </a:solidFill>
                <a:latin typeface="Arial"/>
                <a:cs typeface="Arial"/>
              </a:rPr>
              <a:t>פרוקריוטים </a:t>
            </a:r>
            <a:r>
              <a:rPr lang="he-IL" sz="1400" u="sng" kern="0" noProof="1">
                <a:solidFill>
                  <a:prstClr val="black"/>
                </a:solidFill>
                <a:latin typeface="Arial"/>
                <a:cs typeface="Arial"/>
              </a:rPr>
              <a:t>אין</a:t>
            </a:r>
            <a:r>
              <a:rPr lang="he-IL" sz="1400" kern="0" noProof="1">
                <a:solidFill>
                  <a:prstClr val="black"/>
                </a:solidFill>
                <a:latin typeface="Arial"/>
                <a:cs typeface="Arial"/>
              </a:rPr>
              <a:t> </a:t>
            </a:r>
            <a:r>
              <a:rPr lang="he-IL" sz="1400" kern="0" dirty="0">
                <a:solidFill>
                  <a:prstClr val="black"/>
                </a:solidFill>
                <a:latin typeface="Arial"/>
                <a:cs typeface="Arial"/>
              </a:rPr>
              <a:t>תהליך עיבוד, ה־</a:t>
            </a:r>
            <a:r>
              <a:rPr lang="en-US" sz="1400" kern="0" dirty="0">
                <a:solidFill>
                  <a:prstClr val="black"/>
                </a:solidFill>
                <a:latin typeface="Arial"/>
                <a:cs typeface="Arial"/>
              </a:rPr>
              <a:t>mRNA</a:t>
            </a:r>
            <a:r>
              <a:rPr lang="he-IL" sz="1400" kern="0" dirty="0">
                <a:solidFill>
                  <a:prstClr val="black"/>
                </a:solidFill>
                <a:latin typeface="Arial"/>
                <a:cs typeface="Arial"/>
              </a:rPr>
              <a:t> שנוצר בתעתוק עובר ישירות לריבוזום. </a:t>
            </a:r>
          </a:p>
          <a:p>
            <a:pPr fontAlgn="auto">
              <a:spcBef>
                <a:spcPts val="0"/>
              </a:spcBef>
              <a:spcAft>
                <a:spcPts val="0"/>
              </a:spcAft>
              <a:defRPr/>
            </a:pPr>
            <a:r>
              <a:rPr lang="he-IL" sz="1400" kern="0" dirty="0">
                <a:solidFill>
                  <a:prstClr val="black"/>
                </a:solidFill>
                <a:latin typeface="Arial"/>
                <a:cs typeface="Arial"/>
              </a:rPr>
              <a:t>     בפרוקריוטים (שאין להם גרעין) תהליך התעתוק מתרחש אף הוא בציטופלסמה, כמו תהליך התרגום.</a:t>
            </a:r>
          </a:p>
          <a:p>
            <a:pPr marL="265113" indent="-265113" fontAlgn="auto">
              <a:spcBef>
                <a:spcPts val="0"/>
              </a:spcBef>
              <a:spcAft>
                <a:spcPts val="0"/>
              </a:spcAft>
              <a:buFont typeface="Wingdings" pitchFamily="2" charset="2"/>
              <a:buChar char="§"/>
              <a:tabLst>
                <a:tab pos="92075" algn="l"/>
              </a:tabLst>
              <a:defRPr/>
            </a:pPr>
            <a:r>
              <a:rPr lang="he-IL" sz="1400" kern="0" dirty="0">
                <a:solidFill>
                  <a:prstClr val="black"/>
                </a:solidFill>
                <a:latin typeface="Arial"/>
                <a:cs typeface="Arial"/>
              </a:rPr>
              <a:t>הרחבה: </a:t>
            </a:r>
            <a:r>
              <a:rPr lang="he-IL" sz="1400" b="1" kern="0" dirty="0">
                <a:solidFill>
                  <a:prstClr val="black"/>
                </a:solidFill>
                <a:latin typeface="Arial"/>
                <a:cs typeface="Arial"/>
              </a:rPr>
              <a:t>שחבור חלופי </a:t>
            </a:r>
          </a:p>
          <a:p>
            <a:pPr fontAlgn="auto">
              <a:spcBef>
                <a:spcPts val="0"/>
              </a:spcBef>
              <a:spcAft>
                <a:spcPts val="0"/>
              </a:spcAft>
              <a:defRPr/>
            </a:pPr>
            <a:r>
              <a:rPr lang="he-IL" sz="1400" kern="0" dirty="0">
                <a:solidFill>
                  <a:prstClr val="black"/>
                </a:solidFill>
                <a:latin typeface="Arial"/>
                <a:cs typeface="Arial"/>
              </a:rPr>
              <a:t>     </a:t>
            </a:r>
            <a:r>
              <a:rPr lang="he-IL" sz="1400" kern="0" dirty="0">
                <a:latin typeface="Arial"/>
                <a:cs typeface="Arial"/>
              </a:rPr>
              <a:t>לעתים בתאים שונים או במצבים שונים, אקסונים שונים מצורפים, ואף ייתכן שאינטרון בצירוף אחד יכול להיות </a:t>
            </a:r>
          </a:p>
          <a:p>
            <a:pPr fontAlgn="auto">
              <a:spcBef>
                <a:spcPts val="0"/>
              </a:spcBef>
              <a:spcAft>
                <a:spcPts val="0"/>
              </a:spcAft>
              <a:defRPr/>
            </a:pPr>
            <a:r>
              <a:rPr lang="he-IL" sz="1400" kern="0" dirty="0">
                <a:latin typeface="Arial"/>
                <a:cs typeface="Arial"/>
              </a:rPr>
              <a:t>     אקסון בצירוף אחר. בעקבות זאת, מתאפשרת יצירת כמה מולקולות </a:t>
            </a:r>
            <a:r>
              <a:rPr lang="en-US" sz="1400" kern="0" dirty="0" smtClean="0">
                <a:latin typeface="Arial"/>
                <a:cs typeface="Arial"/>
              </a:rPr>
              <a:t>RNA</a:t>
            </a:r>
            <a:r>
              <a:rPr lang="he-IL" sz="1400" kern="0" dirty="0" smtClean="0">
                <a:latin typeface="Arial"/>
                <a:cs typeface="Arial"/>
              </a:rPr>
              <a:t>שליח, מאותו </a:t>
            </a:r>
            <a:r>
              <a:rPr lang="en-US" sz="1400" kern="0" dirty="0" smtClean="0">
                <a:latin typeface="Arial"/>
                <a:cs typeface="Arial"/>
              </a:rPr>
              <a:t>RNA</a:t>
            </a:r>
            <a:r>
              <a:rPr lang="he-IL" sz="1400" kern="0" dirty="0" smtClean="0">
                <a:latin typeface="Arial"/>
                <a:cs typeface="Arial"/>
              </a:rPr>
              <a:t> ראשוני </a:t>
            </a:r>
            <a:endParaRPr lang="he-IL" sz="1400" kern="0" dirty="0">
              <a:latin typeface="Arial"/>
              <a:cs typeface="Arial"/>
            </a:endParaRPr>
          </a:p>
          <a:p>
            <a:pPr fontAlgn="auto">
              <a:spcBef>
                <a:spcPts val="0"/>
              </a:spcBef>
              <a:spcAft>
                <a:spcPts val="0"/>
              </a:spcAft>
              <a:defRPr/>
            </a:pPr>
            <a:r>
              <a:rPr lang="he-IL" sz="1400" kern="0" dirty="0">
                <a:latin typeface="Arial"/>
                <a:cs typeface="Arial"/>
              </a:rPr>
              <a:t>     התוצאה: נוצרים חלבונים שונים מאותו הגן. תופעה זו נקראת שחבור חלופי.</a:t>
            </a:r>
          </a:p>
        </p:txBody>
      </p:sp>
      <p:grpSp>
        <p:nvGrpSpPr>
          <p:cNvPr id="77829" name="קבוצה 4"/>
          <p:cNvGrpSpPr>
            <a:grpSpLocks/>
          </p:cNvGrpSpPr>
          <p:nvPr/>
        </p:nvGrpSpPr>
        <p:grpSpPr bwMode="auto">
          <a:xfrm>
            <a:off x="142875" y="2852936"/>
            <a:ext cx="8586788" cy="2022475"/>
            <a:chOff x="142875" y="3286125"/>
            <a:chExt cx="8586788" cy="2023408"/>
          </a:xfrm>
        </p:grpSpPr>
        <p:sp>
          <p:nvSpPr>
            <p:cNvPr id="17" name="TextBox 16"/>
            <p:cNvSpPr txBox="1"/>
            <p:nvPr/>
          </p:nvSpPr>
          <p:spPr>
            <a:xfrm>
              <a:off x="6858000" y="4000830"/>
              <a:ext cx="1871663" cy="52252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b="1" kern="0" dirty="0">
                  <a:latin typeface="Arial"/>
                  <a:cs typeface="Arial"/>
                </a:rPr>
                <a:t>חיתוך והסרה של קטעים (אינטרונים)</a:t>
              </a:r>
            </a:p>
          </p:txBody>
        </p:sp>
        <p:grpSp>
          <p:nvGrpSpPr>
            <p:cNvPr id="77834" name="קבוצה 2"/>
            <p:cNvGrpSpPr>
              <a:grpSpLocks/>
            </p:cNvGrpSpPr>
            <p:nvPr/>
          </p:nvGrpSpPr>
          <p:grpSpPr bwMode="auto">
            <a:xfrm>
              <a:off x="142875" y="3286125"/>
              <a:ext cx="8501063" cy="2023408"/>
              <a:chOff x="244834" y="3204672"/>
              <a:chExt cx="8501085" cy="2024147"/>
            </a:xfrm>
          </p:grpSpPr>
          <p:sp>
            <p:nvSpPr>
              <p:cNvPr id="2" name="מלבן 1"/>
              <p:cNvSpPr/>
              <p:nvPr/>
            </p:nvSpPr>
            <p:spPr>
              <a:xfrm>
                <a:off x="422634" y="3390564"/>
                <a:ext cx="6119829" cy="217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 name="מלבן 6"/>
              <p:cNvSpPr/>
              <p:nvPr/>
            </p:nvSpPr>
            <p:spPr>
              <a:xfrm>
                <a:off x="3132504" y="3390564"/>
                <a:ext cx="2087567" cy="2176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מלבן 9"/>
              <p:cNvSpPr/>
              <p:nvPr/>
            </p:nvSpPr>
            <p:spPr>
              <a:xfrm>
                <a:off x="244834" y="4097585"/>
                <a:ext cx="1868493" cy="216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מלבן 10"/>
              <p:cNvSpPr/>
              <p:nvPr/>
            </p:nvSpPr>
            <p:spPr>
              <a:xfrm>
                <a:off x="3148380" y="4582173"/>
                <a:ext cx="2087567" cy="216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מלבן 11"/>
              <p:cNvSpPr/>
              <p:nvPr/>
            </p:nvSpPr>
            <p:spPr>
              <a:xfrm>
                <a:off x="4923209" y="4097585"/>
                <a:ext cx="2216156" cy="171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מלבן 12"/>
              <p:cNvSpPr/>
              <p:nvPr/>
            </p:nvSpPr>
            <p:spPr>
              <a:xfrm>
                <a:off x="2502265" y="4097585"/>
                <a:ext cx="2087568" cy="2160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מלבן 13"/>
              <p:cNvSpPr/>
              <p:nvPr/>
            </p:nvSpPr>
            <p:spPr>
              <a:xfrm>
                <a:off x="3405555" y="4874514"/>
                <a:ext cx="2216156" cy="170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מלבן 14"/>
              <p:cNvSpPr/>
              <p:nvPr/>
            </p:nvSpPr>
            <p:spPr>
              <a:xfrm>
                <a:off x="1189399" y="4874514"/>
                <a:ext cx="2216156" cy="170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TextBox 15"/>
              <p:cNvSpPr txBox="1"/>
              <p:nvPr/>
            </p:nvSpPr>
            <p:spPr>
              <a:xfrm>
                <a:off x="6674226" y="3204672"/>
                <a:ext cx="2071693" cy="52272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b="1" kern="0" dirty="0">
                    <a:latin typeface="Arial"/>
                    <a:cs typeface="Arial"/>
                  </a:rPr>
                  <a:t>קטע </a:t>
                </a:r>
                <a:r>
                  <a:rPr lang="en-US" sz="1400" b="1" kern="0" dirty="0">
                    <a:latin typeface="Arial"/>
                    <a:cs typeface="Arial"/>
                  </a:rPr>
                  <a:t>RNA</a:t>
                </a:r>
                <a:r>
                  <a:rPr lang="he-IL" sz="1400" b="1" kern="0" dirty="0">
                    <a:latin typeface="Arial"/>
                    <a:cs typeface="Arial"/>
                  </a:rPr>
                  <a:t> ראשוני</a:t>
                </a:r>
              </a:p>
              <a:p>
                <a:pPr fontAlgn="auto">
                  <a:spcBef>
                    <a:spcPts val="0"/>
                  </a:spcBef>
                  <a:spcAft>
                    <a:spcPts val="0"/>
                  </a:spcAft>
                  <a:defRPr/>
                </a:pPr>
                <a:r>
                  <a:rPr lang="he-IL" sz="1400" b="1" kern="0" dirty="0">
                    <a:latin typeface="Arial"/>
                    <a:cs typeface="Arial"/>
                  </a:rPr>
                  <a:t>לאחר התעתוק</a:t>
                </a:r>
              </a:p>
            </p:txBody>
          </p:sp>
          <p:sp>
            <p:nvSpPr>
              <p:cNvPr id="18" name="TextBox 17"/>
              <p:cNvSpPr txBox="1"/>
              <p:nvPr/>
            </p:nvSpPr>
            <p:spPr>
              <a:xfrm>
                <a:off x="5674098" y="4706100"/>
                <a:ext cx="2428881" cy="52271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b="1" kern="0" dirty="0">
                    <a:latin typeface="Arial"/>
                    <a:cs typeface="Arial"/>
                  </a:rPr>
                  <a:t>האקסונים מתחברים</a:t>
                </a:r>
              </a:p>
              <a:p>
                <a:pPr fontAlgn="auto">
                  <a:spcBef>
                    <a:spcPts val="0"/>
                  </a:spcBef>
                  <a:spcAft>
                    <a:spcPts val="0"/>
                  </a:spcAft>
                  <a:defRPr/>
                </a:pPr>
                <a:r>
                  <a:rPr lang="he-IL" sz="1400" b="1" kern="0" dirty="0">
                    <a:latin typeface="Arial"/>
                    <a:cs typeface="Arial"/>
                  </a:rPr>
                  <a:t>ומתקבל ה־</a:t>
                </a:r>
                <a:r>
                  <a:rPr lang="en-US" sz="1400" b="1" kern="0" dirty="0">
                    <a:latin typeface="Arial"/>
                    <a:cs typeface="Arial"/>
                  </a:rPr>
                  <a:t>mRNA</a:t>
                </a:r>
                <a:r>
                  <a:rPr lang="he-IL" sz="1400" b="1" kern="0" dirty="0">
                    <a:latin typeface="Arial"/>
                    <a:cs typeface="Arial"/>
                  </a:rPr>
                  <a:t> הסופי</a:t>
                </a:r>
              </a:p>
            </p:txBody>
          </p:sp>
        </p:grpSp>
        <p:sp>
          <p:nvSpPr>
            <p:cNvPr id="3" name="חץ למטה 2"/>
            <p:cNvSpPr/>
            <p:nvPr/>
          </p:nvSpPr>
          <p:spPr>
            <a:xfrm>
              <a:off x="3467100" y="3792772"/>
              <a:ext cx="360363" cy="263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חץ למטה 18"/>
            <p:cNvSpPr/>
            <p:nvPr/>
          </p:nvSpPr>
          <p:spPr>
            <a:xfrm>
              <a:off x="3448050" y="4531299"/>
              <a:ext cx="358775" cy="262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TextBox 19"/>
            <p:cNvSpPr txBox="1"/>
            <p:nvPr/>
          </p:nvSpPr>
          <p:spPr bwMode="auto">
            <a:xfrm>
              <a:off x="3662363" y="3397301"/>
              <a:ext cx="844550" cy="33829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אינטרון</a:t>
              </a:r>
            </a:p>
          </p:txBody>
        </p:sp>
        <p:sp>
          <p:nvSpPr>
            <p:cNvPr id="21" name="TextBox 20"/>
            <p:cNvSpPr txBox="1"/>
            <p:nvPr/>
          </p:nvSpPr>
          <p:spPr bwMode="auto">
            <a:xfrm>
              <a:off x="3025775" y="4116771"/>
              <a:ext cx="844550" cy="33829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אינטרון</a:t>
              </a:r>
            </a:p>
          </p:txBody>
        </p:sp>
        <p:sp>
          <p:nvSpPr>
            <p:cNvPr id="22" name="TextBox 21"/>
            <p:cNvSpPr txBox="1"/>
            <p:nvPr/>
          </p:nvSpPr>
          <p:spPr bwMode="auto">
            <a:xfrm>
              <a:off x="5267325" y="3384595"/>
              <a:ext cx="844550" cy="33829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23" name="TextBox 22"/>
            <p:cNvSpPr txBox="1"/>
            <p:nvPr/>
          </p:nvSpPr>
          <p:spPr bwMode="auto">
            <a:xfrm>
              <a:off x="1227138" y="3398890"/>
              <a:ext cx="844550" cy="33829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24" name="TextBox 23"/>
            <p:cNvSpPr txBox="1"/>
            <p:nvPr/>
          </p:nvSpPr>
          <p:spPr bwMode="auto">
            <a:xfrm>
              <a:off x="5534025" y="4075477"/>
              <a:ext cx="844550" cy="33829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25" name="TextBox 24"/>
            <p:cNvSpPr txBox="1"/>
            <p:nvPr/>
          </p:nvSpPr>
          <p:spPr bwMode="auto">
            <a:xfrm>
              <a:off x="592138" y="4116771"/>
              <a:ext cx="844550" cy="33829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26" name="TextBox 25"/>
            <p:cNvSpPr txBox="1"/>
            <p:nvPr/>
          </p:nvSpPr>
          <p:spPr bwMode="auto">
            <a:xfrm>
              <a:off x="3794125" y="4860064"/>
              <a:ext cx="844550" cy="33670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27" name="TextBox 26"/>
            <p:cNvSpPr txBox="1"/>
            <p:nvPr/>
          </p:nvSpPr>
          <p:spPr bwMode="auto">
            <a:xfrm>
              <a:off x="1736725" y="4860064"/>
              <a:ext cx="844550" cy="33670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grpSp>
      <p:sp>
        <p:nvSpPr>
          <p:cNvPr id="28"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5BE928-AC17-46FA-A345-9DD74B662749}" type="slidenum">
              <a:rPr lang="he-IL" sz="1100" smtClean="0">
                <a:solidFill>
                  <a:schemeClr val="bg1">
                    <a:lumMod val="75000"/>
                  </a:schemeClr>
                </a:solidFill>
              </a:rPr>
              <a:pPr fontAlgn="base">
                <a:spcBef>
                  <a:spcPct val="0"/>
                </a:spcBef>
                <a:spcAft>
                  <a:spcPct val="0"/>
                </a:spcAft>
                <a:defRPr/>
              </a:pPr>
              <a:t>17</a:t>
            </a:fld>
            <a:endParaRPr lang="he-IL" sz="1100" dirty="0" smtClean="0">
              <a:solidFill>
                <a:schemeClr val="bg1">
                  <a:lumMod val="75000"/>
                </a:schemeClr>
              </a:solidFill>
            </a:endParaRPr>
          </a:p>
        </p:txBody>
      </p:sp>
      <p:sp>
        <p:nvSpPr>
          <p:cNvPr id="2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048B696-B3B8-4331-8974-51C9C01CB06A}" type="slidenum">
              <a:rPr lang="he-IL" sz="1800" smtClean="0"/>
              <a:pPr fontAlgn="base">
                <a:spcBef>
                  <a:spcPct val="0"/>
                </a:spcBef>
                <a:spcAft>
                  <a:spcPct val="0"/>
                </a:spcAft>
                <a:defRPr/>
              </a:pPr>
              <a:t>18</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3: ביצוע "שיחבור"</a:t>
            </a:r>
            <a:endParaRPr lang="he-IL" sz="1800" dirty="0" smtClean="0"/>
          </a:p>
        </p:txBody>
      </p:sp>
      <p:sp>
        <p:nvSpPr>
          <p:cNvPr id="16" name="TextBox 15"/>
          <p:cNvSpPr txBox="1"/>
          <p:nvPr/>
        </p:nvSpPr>
        <p:spPr>
          <a:xfrm>
            <a:off x="271463" y="550640"/>
            <a:ext cx="8183562"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3:</a:t>
            </a:r>
          </a:p>
          <a:p>
            <a:pPr fontAlgn="auto">
              <a:spcBef>
                <a:spcPts val="0"/>
              </a:spcBef>
              <a:spcAft>
                <a:spcPts val="0"/>
              </a:spcAft>
              <a:defRPr/>
            </a:pPr>
            <a:r>
              <a:rPr lang="he-IL" kern="0" dirty="0">
                <a:solidFill>
                  <a:srgbClr val="1D4C72"/>
                </a:solidFill>
                <a:latin typeface="Arial"/>
                <a:cs typeface="Arial"/>
              </a:rPr>
              <a:t>בתרשים מתוארת מולקולת </a:t>
            </a:r>
            <a:r>
              <a:rPr lang="en-US" kern="0" dirty="0">
                <a:solidFill>
                  <a:srgbClr val="1D4C72"/>
                </a:solidFill>
                <a:latin typeface="Arial"/>
                <a:cs typeface="Arial"/>
              </a:rPr>
              <a:t>RNA</a:t>
            </a:r>
            <a:r>
              <a:rPr lang="he-IL" kern="0" dirty="0">
                <a:solidFill>
                  <a:srgbClr val="1D4C72"/>
                </a:solidFill>
                <a:latin typeface="Arial"/>
                <a:cs typeface="Arial"/>
              </a:rPr>
              <a:t> לאחר התעתוק. "שחברו" אותה.</a:t>
            </a:r>
          </a:p>
        </p:txBody>
      </p:sp>
      <p:grpSp>
        <p:nvGrpSpPr>
          <p:cNvPr id="2" name="קבוצה 1"/>
          <p:cNvGrpSpPr/>
          <p:nvPr/>
        </p:nvGrpSpPr>
        <p:grpSpPr>
          <a:xfrm>
            <a:off x="1293813" y="1311151"/>
            <a:ext cx="5553075" cy="1901825"/>
            <a:chOff x="1293813" y="1217613"/>
            <a:chExt cx="5553075" cy="1901825"/>
          </a:xfrm>
        </p:grpSpPr>
        <p:grpSp>
          <p:nvGrpSpPr>
            <p:cNvPr id="78854" name="קבוצה 2"/>
            <p:cNvGrpSpPr>
              <a:grpSpLocks/>
            </p:cNvGrpSpPr>
            <p:nvPr/>
          </p:nvGrpSpPr>
          <p:grpSpPr bwMode="auto">
            <a:xfrm>
              <a:off x="1293813" y="1217613"/>
              <a:ext cx="4297362" cy="1901825"/>
              <a:chOff x="1179072" y="2895746"/>
              <a:chExt cx="4295849" cy="1901323"/>
            </a:xfrm>
          </p:grpSpPr>
          <p:sp>
            <p:nvSpPr>
              <p:cNvPr id="18" name="מלבן 17"/>
              <p:cNvSpPr/>
              <p:nvPr/>
            </p:nvSpPr>
            <p:spPr>
              <a:xfrm>
                <a:off x="1179072" y="3390915"/>
                <a:ext cx="3410336" cy="217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לבן 18"/>
              <p:cNvSpPr/>
              <p:nvPr/>
            </p:nvSpPr>
            <p:spPr>
              <a:xfrm>
                <a:off x="2113780" y="3390915"/>
                <a:ext cx="902970" cy="2174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מלבן 20"/>
              <p:cNvSpPr/>
              <p:nvPr/>
            </p:nvSpPr>
            <p:spPr>
              <a:xfrm>
                <a:off x="3148465" y="4581226"/>
                <a:ext cx="2086828" cy="21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TextBox 25"/>
              <p:cNvSpPr txBox="1"/>
              <p:nvPr/>
            </p:nvSpPr>
            <p:spPr>
              <a:xfrm>
                <a:off x="2028085" y="2895746"/>
                <a:ext cx="3446836" cy="33804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u="sng" kern="0" dirty="0">
                    <a:solidFill>
                      <a:srgbClr val="1D4C72"/>
                    </a:solidFill>
                    <a:latin typeface="Arial"/>
                    <a:cs typeface="Arial"/>
                  </a:rPr>
                  <a:t>קטע </a:t>
                </a:r>
                <a:r>
                  <a:rPr lang="en-US" sz="1600" u="sng" kern="0" dirty="0">
                    <a:solidFill>
                      <a:srgbClr val="1D4C72"/>
                    </a:solidFill>
                    <a:latin typeface="Arial"/>
                    <a:cs typeface="Arial"/>
                  </a:rPr>
                  <a:t>RNA</a:t>
                </a:r>
                <a:r>
                  <a:rPr lang="he-IL" sz="1600" u="sng" kern="0" dirty="0">
                    <a:solidFill>
                      <a:srgbClr val="1D4C72"/>
                    </a:solidFill>
                    <a:latin typeface="Arial"/>
                    <a:cs typeface="Arial"/>
                  </a:rPr>
                  <a:t> לאחר התעתוק</a:t>
                </a:r>
              </a:p>
            </p:txBody>
          </p:sp>
        </p:grpSp>
        <p:sp>
          <p:nvSpPr>
            <p:cNvPr id="28" name="TextBox 27"/>
            <p:cNvSpPr txBox="1"/>
            <p:nvPr/>
          </p:nvSpPr>
          <p:spPr bwMode="auto">
            <a:xfrm>
              <a:off x="3378200" y="1647825"/>
              <a:ext cx="844550" cy="3381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29" name="TextBox 28"/>
            <p:cNvSpPr txBox="1"/>
            <p:nvPr/>
          </p:nvSpPr>
          <p:spPr bwMode="auto">
            <a:xfrm>
              <a:off x="1317625" y="1652588"/>
              <a:ext cx="844550"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30" name="TextBox 29"/>
            <p:cNvSpPr txBox="1"/>
            <p:nvPr/>
          </p:nvSpPr>
          <p:spPr bwMode="auto">
            <a:xfrm>
              <a:off x="2208213" y="1652588"/>
              <a:ext cx="844550"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אינטרון</a:t>
              </a:r>
            </a:p>
          </p:txBody>
        </p:sp>
        <p:sp>
          <p:nvSpPr>
            <p:cNvPr id="37" name="מלבן 36"/>
            <p:cNvSpPr/>
            <p:nvPr/>
          </p:nvSpPr>
          <p:spPr bwMode="auto">
            <a:xfrm>
              <a:off x="5410200" y="1712913"/>
              <a:ext cx="1436688" cy="217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מלבן 37"/>
            <p:cNvSpPr/>
            <p:nvPr/>
          </p:nvSpPr>
          <p:spPr bwMode="auto">
            <a:xfrm>
              <a:off x="4478338" y="1714500"/>
              <a:ext cx="1314450" cy="215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TextBox 35"/>
            <p:cNvSpPr txBox="1"/>
            <p:nvPr/>
          </p:nvSpPr>
          <p:spPr bwMode="auto">
            <a:xfrm>
              <a:off x="4713288" y="1647825"/>
              <a:ext cx="844550" cy="3381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אינטרון</a:t>
              </a:r>
            </a:p>
          </p:txBody>
        </p:sp>
        <p:sp>
          <p:nvSpPr>
            <p:cNvPr id="39" name="TextBox 38"/>
            <p:cNvSpPr txBox="1"/>
            <p:nvPr/>
          </p:nvSpPr>
          <p:spPr bwMode="auto">
            <a:xfrm>
              <a:off x="5865813" y="1643063"/>
              <a:ext cx="844550"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grpSp>
      <p:sp>
        <p:nvSpPr>
          <p:cNvPr id="2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A4ADD5-2C42-4963-8EE2-C97E26750912}" type="slidenum">
              <a:rPr lang="he-IL" sz="1800" smtClean="0"/>
              <a:pPr fontAlgn="base">
                <a:spcBef>
                  <a:spcPct val="0"/>
                </a:spcBef>
                <a:spcAft>
                  <a:spcPct val="0"/>
                </a:spcAft>
                <a:defRPr/>
              </a:pPr>
              <a:t>19</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271463" y="550640"/>
            <a:ext cx="8183562"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3:</a:t>
            </a:r>
          </a:p>
          <a:p>
            <a:pPr fontAlgn="auto">
              <a:spcBef>
                <a:spcPts val="0"/>
              </a:spcBef>
              <a:spcAft>
                <a:spcPts val="0"/>
              </a:spcAft>
              <a:defRPr/>
            </a:pPr>
            <a:r>
              <a:rPr lang="he-IL" kern="0" dirty="0">
                <a:solidFill>
                  <a:srgbClr val="1D4C72"/>
                </a:solidFill>
                <a:latin typeface="Arial"/>
                <a:cs typeface="Arial"/>
              </a:rPr>
              <a:t>בתרשים מתוארת מולקולת </a:t>
            </a:r>
            <a:r>
              <a:rPr lang="en-US" kern="0" dirty="0">
                <a:solidFill>
                  <a:srgbClr val="1D4C72"/>
                </a:solidFill>
                <a:latin typeface="Arial"/>
                <a:cs typeface="Arial"/>
              </a:rPr>
              <a:t>RNA</a:t>
            </a:r>
            <a:r>
              <a:rPr lang="he-IL" kern="0" dirty="0">
                <a:solidFill>
                  <a:srgbClr val="1D4C72"/>
                </a:solidFill>
                <a:latin typeface="Arial"/>
                <a:cs typeface="Arial"/>
              </a:rPr>
              <a:t> לאחר התעתוק. "שחברו" אותה.</a:t>
            </a:r>
          </a:p>
        </p:txBody>
      </p:sp>
      <p:grpSp>
        <p:nvGrpSpPr>
          <p:cNvPr id="79878" name="קבוצה 4"/>
          <p:cNvGrpSpPr>
            <a:grpSpLocks/>
          </p:cNvGrpSpPr>
          <p:nvPr/>
        </p:nvGrpSpPr>
        <p:grpSpPr bwMode="auto">
          <a:xfrm>
            <a:off x="739775" y="1573213"/>
            <a:ext cx="7659688" cy="2235200"/>
            <a:chOff x="739926" y="1218275"/>
            <a:chExt cx="7658822" cy="2234539"/>
          </a:xfrm>
        </p:grpSpPr>
        <p:sp>
          <p:nvSpPr>
            <p:cNvPr id="51" name="מלבן 50"/>
            <p:cNvSpPr/>
            <p:nvPr/>
          </p:nvSpPr>
          <p:spPr bwMode="auto">
            <a:xfrm>
              <a:off x="4339969" y="3176671"/>
              <a:ext cx="944456" cy="215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79881" name="קבוצה 2"/>
            <p:cNvGrpSpPr>
              <a:grpSpLocks/>
            </p:cNvGrpSpPr>
            <p:nvPr/>
          </p:nvGrpSpPr>
          <p:grpSpPr bwMode="auto">
            <a:xfrm>
              <a:off x="739926" y="1715015"/>
              <a:ext cx="7658822" cy="1737799"/>
              <a:chOff x="585424" y="3390941"/>
              <a:chExt cx="7658788" cy="1737945"/>
            </a:xfrm>
          </p:grpSpPr>
          <p:sp>
            <p:nvSpPr>
              <p:cNvPr id="18" name="מלבן 17"/>
              <p:cNvSpPr/>
              <p:nvPr/>
            </p:nvSpPr>
            <p:spPr>
              <a:xfrm>
                <a:off x="1179079" y="3390941"/>
                <a:ext cx="3411137" cy="217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לבן 18"/>
              <p:cNvSpPr/>
              <p:nvPr/>
            </p:nvSpPr>
            <p:spPr>
              <a:xfrm>
                <a:off x="2114007" y="3390941"/>
                <a:ext cx="901594" cy="217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מלבן 19"/>
              <p:cNvSpPr/>
              <p:nvPr/>
            </p:nvSpPr>
            <p:spPr>
              <a:xfrm>
                <a:off x="585424" y="4097229"/>
                <a:ext cx="1187310" cy="215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מלבן 20"/>
              <p:cNvSpPr/>
              <p:nvPr/>
            </p:nvSpPr>
            <p:spPr>
              <a:xfrm>
                <a:off x="3148936" y="4581314"/>
                <a:ext cx="2087317" cy="21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מלבן 21"/>
              <p:cNvSpPr/>
              <p:nvPr/>
            </p:nvSpPr>
            <p:spPr>
              <a:xfrm>
                <a:off x="6031497" y="4097229"/>
                <a:ext cx="944451" cy="215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מלבן 22"/>
              <p:cNvSpPr/>
              <p:nvPr/>
            </p:nvSpPr>
            <p:spPr>
              <a:xfrm>
                <a:off x="1934640" y="4097229"/>
                <a:ext cx="939690" cy="233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מלבן 24"/>
              <p:cNvSpPr/>
              <p:nvPr/>
            </p:nvSpPr>
            <p:spPr>
              <a:xfrm>
                <a:off x="1660036" y="4854306"/>
                <a:ext cx="1190485" cy="21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TextBox 26"/>
              <p:cNvSpPr txBox="1"/>
              <p:nvPr/>
            </p:nvSpPr>
            <p:spPr>
              <a:xfrm>
                <a:off x="5220379" y="4790820"/>
                <a:ext cx="3023833" cy="33806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האקסונים מתחברים</a:t>
                </a:r>
              </a:p>
            </p:txBody>
          </p:sp>
        </p:grpSp>
        <p:sp>
          <p:nvSpPr>
            <p:cNvPr id="28" name="TextBox 27"/>
            <p:cNvSpPr txBox="1"/>
            <p:nvPr/>
          </p:nvSpPr>
          <p:spPr bwMode="auto">
            <a:xfrm>
              <a:off x="3378053" y="1646773"/>
              <a:ext cx="844455"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29" name="TextBox 28"/>
            <p:cNvSpPr txBox="1"/>
            <p:nvPr/>
          </p:nvSpPr>
          <p:spPr bwMode="auto">
            <a:xfrm>
              <a:off x="1317711" y="1653121"/>
              <a:ext cx="844455"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30" name="TextBox 29"/>
            <p:cNvSpPr txBox="1"/>
            <p:nvPr/>
          </p:nvSpPr>
          <p:spPr bwMode="auto">
            <a:xfrm>
              <a:off x="2208198" y="1653121"/>
              <a:ext cx="844455"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אינטרון</a:t>
              </a:r>
            </a:p>
          </p:txBody>
        </p:sp>
        <p:sp>
          <p:nvSpPr>
            <p:cNvPr id="32" name="TextBox 31"/>
            <p:cNvSpPr txBox="1"/>
            <p:nvPr/>
          </p:nvSpPr>
          <p:spPr bwMode="auto">
            <a:xfrm>
              <a:off x="1900258" y="3094145"/>
              <a:ext cx="844455"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33" name="TextBox 32"/>
            <p:cNvSpPr txBox="1"/>
            <p:nvPr/>
          </p:nvSpPr>
          <p:spPr bwMode="auto">
            <a:xfrm>
              <a:off x="6208246" y="2356175"/>
              <a:ext cx="844455" cy="3380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34" name="TextBox 33"/>
            <p:cNvSpPr txBox="1"/>
            <p:nvPr/>
          </p:nvSpPr>
          <p:spPr bwMode="auto">
            <a:xfrm>
              <a:off x="871674" y="2356175"/>
              <a:ext cx="844455" cy="3380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35" name="TextBox 34"/>
            <p:cNvSpPr txBox="1"/>
            <p:nvPr/>
          </p:nvSpPr>
          <p:spPr bwMode="auto">
            <a:xfrm>
              <a:off x="2066926" y="2354589"/>
              <a:ext cx="844455"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אינטרון</a:t>
              </a:r>
            </a:p>
          </p:txBody>
        </p:sp>
        <p:sp>
          <p:nvSpPr>
            <p:cNvPr id="37" name="מלבן 36"/>
            <p:cNvSpPr/>
            <p:nvPr/>
          </p:nvSpPr>
          <p:spPr bwMode="auto">
            <a:xfrm>
              <a:off x="5409823" y="1713429"/>
              <a:ext cx="1438112" cy="217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מלבן 37"/>
            <p:cNvSpPr/>
            <p:nvPr/>
          </p:nvSpPr>
          <p:spPr bwMode="auto">
            <a:xfrm>
              <a:off x="4478066" y="1715015"/>
              <a:ext cx="1314301" cy="2158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TextBox 35"/>
            <p:cNvSpPr txBox="1"/>
            <p:nvPr/>
          </p:nvSpPr>
          <p:spPr bwMode="auto">
            <a:xfrm>
              <a:off x="4712990" y="1646773"/>
              <a:ext cx="844455"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אינטרון</a:t>
              </a:r>
            </a:p>
          </p:txBody>
        </p:sp>
        <p:sp>
          <p:nvSpPr>
            <p:cNvPr id="39" name="TextBox 38"/>
            <p:cNvSpPr txBox="1"/>
            <p:nvPr/>
          </p:nvSpPr>
          <p:spPr bwMode="auto">
            <a:xfrm>
              <a:off x="5865384" y="1643599"/>
              <a:ext cx="844455"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40" name="TextBox 39"/>
            <p:cNvSpPr txBox="1"/>
            <p:nvPr/>
          </p:nvSpPr>
          <p:spPr bwMode="auto">
            <a:xfrm>
              <a:off x="2144705" y="1218275"/>
              <a:ext cx="3446072"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u="sng" kern="0" dirty="0">
                  <a:solidFill>
                    <a:srgbClr val="1D4C72"/>
                  </a:solidFill>
                  <a:latin typeface="Arial"/>
                  <a:cs typeface="Arial"/>
                </a:rPr>
                <a:t>קטע </a:t>
              </a:r>
              <a:r>
                <a:rPr lang="en-US" sz="1600" u="sng" kern="0" dirty="0">
                  <a:solidFill>
                    <a:srgbClr val="1D4C72"/>
                  </a:solidFill>
                  <a:latin typeface="Arial"/>
                  <a:cs typeface="Arial"/>
                </a:rPr>
                <a:t>RNA</a:t>
              </a:r>
              <a:r>
                <a:rPr lang="he-IL" sz="1600" u="sng" kern="0" dirty="0">
                  <a:solidFill>
                    <a:srgbClr val="1D4C72"/>
                  </a:solidFill>
                  <a:latin typeface="Arial"/>
                  <a:cs typeface="Arial"/>
                </a:rPr>
                <a:t> לאחר התעתוק</a:t>
              </a:r>
            </a:p>
          </p:txBody>
        </p:sp>
        <p:grpSp>
          <p:nvGrpSpPr>
            <p:cNvPr id="79894" name="קבוצה 2"/>
            <p:cNvGrpSpPr>
              <a:grpSpLocks/>
            </p:cNvGrpSpPr>
            <p:nvPr/>
          </p:nvGrpSpPr>
          <p:grpSpPr bwMode="auto">
            <a:xfrm>
              <a:off x="3131841" y="2377280"/>
              <a:ext cx="1346330" cy="338137"/>
              <a:chOff x="271463" y="5168081"/>
              <a:chExt cx="1868487" cy="338137"/>
            </a:xfrm>
          </p:grpSpPr>
          <p:sp>
            <p:nvSpPr>
              <p:cNvPr id="44" name="מלבן 43"/>
              <p:cNvSpPr/>
              <p:nvPr/>
            </p:nvSpPr>
            <p:spPr bwMode="auto">
              <a:xfrm>
                <a:off x="271710" y="5229502"/>
                <a:ext cx="1868096" cy="215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TextBox 42"/>
              <p:cNvSpPr txBox="1"/>
              <p:nvPr/>
            </p:nvSpPr>
            <p:spPr bwMode="auto">
              <a:xfrm>
                <a:off x="454554" y="5167608"/>
                <a:ext cx="1218228"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grpSp>
        <p:grpSp>
          <p:nvGrpSpPr>
            <p:cNvPr id="79895" name="קבוצה 47"/>
            <p:cNvGrpSpPr>
              <a:grpSpLocks/>
            </p:cNvGrpSpPr>
            <p:nvPr/>
          </p:nvGrpSpPr>
          <p:grpSpPr bwMode="auto">
            <a:xfrm>
              <a:off x="4712991" y="2354589"/>
              <a:ext cx="1314301" cy="338038"/>
              <a:chOff x="3239882" y="5564349"/>
              <a:chExt cx="2087325" cy="338038"/>
            </a:xfrm>
          </p:grpSpPr>
          <p:sp>
            <p:nvSpPr>
              <p:cNvPr id="49" name="מלבן 48"/>
              <p:cNvSpPr/>
              <p:nvPr/>
            </p:nvSpPr>
            <p:spPr bwMode="auto">
              <a:xfrm>
                <a:off x="3239880" y="5631004"/>
                <a:ext cx="2087325" cy="2158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TextBox 49"/>
              <p:cNvSpPr txBox="1"/>
              <p:nvPr/>
            </p:nvSpPr>
            <p:spPr bwMode="auto">
              <a:xfrm>
                <a:off x="3350801" y="5564349"/>
                <a:ext cx="1661288"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אינטרון</a:t>
                </a:r>
              </a:p>
            </p:txBody>
          </p:sp>
        </p:grpSp>
        <p:sp>
          <p:nvSpPr>
            <p:cNvPr id="52" name="מלבן 51"/>
            <p:cNvSpPr/>
            <p:nvPr/>
          </p:nvSpPr>
          <p:spPr bwMode="auto">
            <a:xfrm>
              <a:off x="3000270" y="3176671"/>
              <a:ext cx="1346048" cy="215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TextBox 30"/>
            <p:cNvSpPr txBox="1"/>
            <p:nvPr/>
          </p:nvSpPr>
          <p:spPr bwMode="auto">
            <a:xfrm>
              <a:off x="3151066" y="3100493"/>
              <a:ext cx="844455" cy="338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sp>
          <p:nvSpPr>
            <p:cNvPr id="53" name="TextBox 52"/>
            <p:cNvSpPr txBox="1"/>
            <p:nvPr/>
          </p:nvSpPr>
          <p:spPr bwMode="auto">
            <a:xfrm>
              <a:off x="4333620" y="3102080"/>
              <a:ext cx="844455" cy="3380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אקסון</a:t>
              </a:r>
            </a:p>
          </p:txBody>
        </p:sp>
      </p:grpSp>
      <p:sp>
        <p:nvSpPr>
          <p:cNvPr id="41" name="TextBox 40"/>
          <p:cNvSpPr txBox="1"/>
          <p:nvPr/>
        </p:nvSpPr>
        <p:spPr bwMode="auto">
          <a:xfrm>
            <a:off x="7135813" y="2709863"/>
            <a:ext cx="1835150"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האינטרונים נחתכים</a:t>
            </a:r>
          </a:p>
        </p:txBody>
      </p:sp>
      <p:sp>
        <p:nvSpPr>
          <p:cNvPr id="4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a:t>
            </a:fld>
            <a:endParaRPr lang="he-IL" sz="1100" dirty="0" smtClean="0">
              <a:solidFill>
                <a:schemeClr val="bg1">
                  <a:lumMod val="75000"/>
                </a:schemeClr>
              </a:solidFill>
            </a:endParaRPr>
          </a:p>
        </p:txBody>
      </p:sp>
      <p:sp>
        <p:nvSpPr>
          <p:cNvPr id="6" name="כותרת 5"/>
          <p:cNvSpPr>
            <a:spLocks noGrp="1"/>
          </p:cNvSpPr>
          <p:nvPr>
            <p:ph type="ctrTitle"/>
          </p:nvPr>
        </p:nvSpPr>
        <p:spPr>
          <a:xfrm>
            <a:off x="233363" y="71438"/>
            <a:ext cx="8324850" cy="441325"/>
          </a:xfrm>
        </p:spPr>
        <p:txBody>
          <a:bodyPr/>
          <a:lstStyle/>
          <a:p>
            <a:pPr fontAlgn="auto">
              <a:defRPr/>
            </a:pPr>
            <a:r>
              <a:rPr lang="he-IL" sz="1800" b="1" dirty="0" smtClean="0">
                <a:solidFill>
                  <a:srgbClr val="FF6600"/>
                </a:solidFill>
                <a:ea typeface="+mn-ea"/>
              </a:rPr>
              <a:t>המידע הגנטי קובע את התכונות</a:t>
            </a:r>
            <a:r>
              <a:rPr lang="he-IL" sz="1800" b="1" dirty="0" smtClean="0">
                <a:solidFill>
                  <a:schemeClr val="accent3"/>
                </a:solidFill>
                <a:ea typeface="+mn-ea"/>
              </a:rPr>
              <a:t> דרך </a:t>
            </a:r>
            <a:r>
              <a:rPr lang="he-IL" sz="1800" b="1" dirty="0" smtClean="0">
                <a:solidFill>
                  <a:srgbClr val="FF6600"/>
                </a:solidFill>
                <a:ea typeface="+mn-ea"/>
              </a:rPr>
              <a:t>קביעת סוג החלבונים הנוצרים בתאים</a:t>
            </a:r>
            <a:endParaRPr lang="he-IL" sz="1800" dirty="0" smtClean="0"/>
          </a:p>
        </p:txBody>
      </p:sp>
      <p:sp>
        <p:nvSpPr>
          <p:cNvPr id="8" name="TextBox 7"/>
          <p:cNvSpPr txBox="1"/>
          <p:nvPr/>
        </p:nvSpPr>
        <p:spPr>
          <a:xfrm>
            <a:off x="233363" y="542925"/>
            <a:ext cx="8389937" cy="18002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במצגת הקודמת הכרנו את מבנה ה</a:t>
            </a:r>
            <a:r>
              <a:rPr lang="he-IL" kern="0" dirty="0">
                <a:solidFill>
                  <a:prstClr val="black"/>
                </a:solidFill>
                <a:latin typeface="Arial"/>
                <a:cs typeface="Arial"/>
              </a:rPr>
              <a:t>־</a:t>
            </a:r>
            <a:r>
              <a:rPr lang="en-US" kern="0" dirty="0">
                <a:solidFill>
                  <a:schemeClr val="accent3"/>
                </a:solidFill>
              </a:rPr>
              <a:t>DNA</a:t>
            </a:r>
            <a:r>
              <a:rPr lang="he-IL" kern="0" dirty="0">
                <a:solidFill>
                  <a:prstClr val="black"/>
                </a:solidFill>
              </a:rPr>
              <a:t> וכיצד הוא מאורגן ב</a:t>
            </a:r>
            <a:r>
              <a:rPr lang="he-IL" kern="0" dirty="0">
                <a:solidFill>
                  <a:schemeClr val="accent3"/>
                </a:solidFill>
              </a:rPr>
              <a:t>כרומוזומים</a:t>
            </a:r>
            <a:r>
              <a:rPr lang="he-IL" kern="0" dirty="0">
                <a:solidFill>
                  <a:prstClr val="black"/>
                </a:solidFill>
              </a:rPr>
              <a:t>. </a:t>
            </a:r>
          </a:p>
          <a:p>
            <a:pPr fontAlgn="auto">
              <a:spcBef>
                <a:spcPts val="0"/>
              </a:spcBef>
              <a:spcAft>
                <a:spcPts val="0"/>
              </a:spcAft>
              <a:defRPr/>
            </a:pPr>
            <a:r>
              <a:rPr lang="he-IL" kern="0" dirty="0">
                <a:solidFill>
                  <a:prstClr val="black"/>
                </a:solidFill>
              </a:rPr>
              <a:t>למדנו שלאורך ה-</a:t>
            </a:r>
            <a:r>
              <a:rPr lang="en-US" kern="0" dirty="0">
                <a:solidFill>
                  <a:prstClr val="black"/>
                </a:solidFill>
              </a:rPr>
              <a:t>DNA</a:t>
            </a:r>
            <a:r>
              <a:rPr lang="he-IL" kern="0" dirty="0">
                <a:solidFill>
                  <a:prstClr val="black"/>
                </a:solidFill>
              </a:rPr>
              <a:t> יש קטעים הקרויים </a:t>
            </a:r>
            <a:r>
              <a:rPr lang="he-IL" kern="0" dirty="0">
                <a:solidFill>
                  <a:schemeClr val="accent3"/>
                </a:solidFill>
              </a:rPr>
              <a:t>גנים</a:t>
            </a:r>
            <a:r>
              <a:rPr lang="he-IL" kern="0" dirty="0">
                <a:solidFill>
                  <a:prstClr val="black"/>
                </a:solidFill>
              </a:rPr>
              <a:t> ובהם מצוי המידע הגנטי הקובע את </a:t>
            </a:r>
            <a:r>
              <a:rPr lang="he-IL" kern="0" dirty="0">
                <a:solidFill>
                  <a:schemeClr val="accent3"/>
                </a:solidFill>
              </a:rPr>
              <a:t>תכונות</a:t>
            </a:r>
            <a:r>
              <a:rPr lang="he-IL" kern="0" dirty="0">
                <a:solidFill>
                  <a:prstClr val="black"/>
                </a:solidFill>
              </a:rPr>
              <a:t> </a:t>
            </a:r>
            <a:r>
              <a:rPr lang="he-IL" kern="0" dirty="0"/>
              <a:t>התאים ותפקודם, </a:t>
            </a:r>
            <a:r>
              <a:rPr lang="he-IL" kern="0" dirty="0">
                <a:solidFill>
                  <a:prstClr val="black"/>
                </a:solidFill>
              </a:rPr>
              <a:t>ולכן גם את תכונות היצור השלם. </a:t>
            </a:r>
          </a:p>
          <a:p>
            <a:pPr fontAlgn="auto">
              <a:spcBef>
                <a:spcPts val="0"/>
              </a:spcBef>
              <a:spcAft>
                <a:spcPts val="0"/>
              </a:spcAft>
              <a:defRPr/>
            </a:pPr>
            <a:r>
              <a:rPr lang="he-IL" kern="0" dirty="0">
                <a:solidFill>
                  <a:prstClr val="black"/>
                </a:solidFill>
              </a:rPr>
              <a:t>איך הם עושים זאת?</a:t>
            </a:r>
          </a:p>
          <a:p>
            <a:pPr fontAlgn="auto">
              <a:spcBef>
                <a:spcPts val="0"/>
              </a:spcBef>
              <a:spcAft>
                <a:spcPts val="0"/>
              </a:spcAft>
              <a:defRPr/>
            </a:pPr>
            <a:r>
              <a:rPr lang="he-IL" kern="0" dirty="0"/>
              <a:t>דרך </a:t>
            </a:r>
            <a:r>
              <a:rPr lang="he-IL" kern="0" dirty="0">
                <a:solidFill>
                  <a:prstClr val="black"/>
                </a:solidFill>
              </a:rPr>
              <a:t>קביעת סוג ה</a:t>
            </a:r>
            <a:r>
              <a:rPr lang="he-IL" kern="0" dirty="0">
                <a:solidFill>
                  <a:schemeClr val="accent3"/>
                </a:solidFill>
              </a:rPr>
              <a:t>חלבונים</a:t>
            </a:r>
            <a:r>
              <a:rPr lang="he-IL" kern="0" dirty="0">
                <a:solidFill>
                  <a:prstClr val="black"/>
                </a:solidFill>
              </a:rPr>
              <a:t> הנוצרים בתאים.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655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636"/>
          <a:stretch>
            <a:fillRect/>
          </a:stretch>
        </p:blipFill>
        <p:spPr bwMode="auto">
          <a:xfrm>
            <a:off x="1763713" y="2636838"/>
            <a:ext cx="597693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מולקולות </a:t>
            </a:r>
            <a:r>
              <a:rPr lang="en-US" sz="1800" b="1" dirty="0" smtClean="0">
                <a:solidFill>
                  <a:srgbClr val="FF6600"/>
                </a:solidFill>
                <a:ea typeface="+mn-ea"/>
              </a:rPr>
              <a:t>RNA</a:t>
            </a:r>
            <a:r>
              <a:rPr lang="he-IL" sz="1800" b="1" dirty="0" smtClean="0">
                <a:solidFill>
                  <a:srgbClr val="FF6600"/>
                </a:solidFill>
                <a:ea typeface="+mn-ea"/>
              </a:rPr>
              <a:t> מוליך משתתפות בתהליך התרגום</a:t>
            </a:r>
            <a:endParaRPr lang="he-IL" sz="1800" dirty="0" smtClean="0"/>
          </a:p>
        </p:txBody>
      </p:sp>
      <p:sp>
        <p:nvSpPr>
          <p:cNvPr id="6" name="TextBox 5"/>
          <p:cNvSpPr txBox="1"/>
          <p:nvPr/>
        </p:nvSpPr>
        <p:spPr>
          <a:xfrm>
            <a:off x="242888" y="548580"/>
            <a:ext cx="8215312" cy="2592388"/>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kern="0" dirty="0">
                <a:latin typeface="Arial"/>
                <a:cs typeface="Arial"/>
              </a:rPr>
              <a:t>תהליך התרגום הוא תהליך יצירת חלבון בריבוזומים על פי ה־</a:t>
            </a:r>
            <a:r>
              <a:rPr lang="en-US" kern="0" dirty="0">
                <a:latin typeface="Arial"/>
                <a:cs typeface="Arial"/>
              </a:rPr>
              <a:t>RNA</a:t>
            </a:r>
            <a:r>
              <a:rPr lang="he-IL" kern="0" dirty="0">
                <a:latin typeface="Arial"/>
                <a:cs typeface="Arial"/>
              </a:rPr>
              <a:t> שליח. </a:t>
            </a:r>
          </a:p>
          <a:p>
            <a:pPr fontAlgn="auto">
              <a:spcBef>
                <a:spcPts val="0"/>
              </a:spcBef>
              <a:spcAft>
                <a:spcPts val="0"/>
              </a:spcAft>
              <a:defRPr/>
            </a:pPr>
            <a:r>
              <a:rPr lang="he-IL" kern="0" dirty="0">
                <a:latin typeface="Arial"/>
                <a:cs typeface="Arial"/>
              </a:rPr>
              <a:t>התהליך נקרא תרגום, שכן, בתהליך זה מידע משפת הבסיסים (</a:t>
            </a:r>
            <a:r>
              <a:rPr lang="en-US" kern="0" dirty="0">
                <a:latin typeface="Arial"/>
                <a:cs typeface="Arial"/>
              </a:rPr>
              <a:t>A U C</a:t>
            </a:r>
            <a:r>
              <a:rPr lang="he-IL" kern="0" dirty="0">
                <a:latin typeface="Arial"/>
                <a:cs typeface="Arial"/>
              </a:rPr>
              <a:t> </a:t>
            </a:r>
            <a:r>
              <a:rPr lang="en-US" kern="0" dirty="0">
                <a:latin typeface="Arial"/>
                <a:cs typeface="Arial"/>
              </a:rPr>
              <a:t>(G</a:t>
            </a:r>
            <a:r>
              <a:rPr lang="he-IL" kern="0" dirty="0">
                <a:latin typeface="Arial"/>
                <a:cs typeface="Arial"/>
              </a:rPr>
              <a:t> מתורגם לשפת החומצות האמיניות.</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בתהליך התרגום משתתפות עוד מולקולות </a:t>
            </a:r>
            <a:r>
              <a:rPr lang="en-US" kern="0" dirty="0">
                <a:latin typeface="Arial"/>
                <a:cs typeface="Arial"/>
              </a:rPr>
              <a:t>RNA</a:t>
            </a:r>
            <a:r>
              <a:rPr lang="he-IL" kern="0" dirty="0">
                <a:latin typeface="Arial"/>
                <a:cs typeface="Arial"/>
              </a:rPr>
              <a:t> הנקראות </a:t>
            </a:r>
            <a:r>
              <a:rPr lang="en-US" kern="0" dirty="0">
                <a:solidFill>
                  <a:schemeClr val="accent3"/>
                </a:solidFill>
                <a:latin typeface="Arial"/>
                <a:cs typeface="Arial"/>
              </a:rPr>
              <a:t>RNA</a:t>
            </a:r>
            <a:r>
              <a:rPr lang="he-IL" kern="0" dirty="0">
                <a:solidFill>
                  <a:schemeClr val="accent3"/>
                </a:solidFill>
                <a:latin typeface="Arial"/>
                <a:cs typeface="Arial"/>
              </a:rPr>
              <a:t>-מוביל (</a:t>
            </a:r>
            <a:r>
              <a:rPr lang="en-US" kern="0" dirty="0">
                <a:solidFill>
                  <a:schemeClr val="accent3"/>
                </a:solidFill>
                <a:latin typeface="Arial"/>
                <a:cs typeface="Arial"/>
              </a:rPr>
              <a:t>tRNA</a:t>
            </a:r>
            <a:r>
              <a:rPr lang="he-IL" kern="0" dirty="0">
                <a:solidFill>
                  <a:schemeClr val="accent3"/>
                </a:solidFill>
                <a:latin typeface="Arial"/>
                <a:cs typeface="Arial"/>
              </a:rPr>
              <a:t>).</a:t>
            </a:r>
          </a:p>
          <a:p>
            <a:pPr fontAlgn="auto">
              <a:spcBef>
                <a:spcPts val="0"/>
              </a:spcBef>
              <a:spcAft>
                <a:spcPts val="0"/>
              </a:spcAft>
              <a:defRPr/>
            </a:pPr>
            <a:r>
              <a:rPr lang="he-IL" kern="0" dirty="0">
                <a:latin typeface="Arial"/>
                <a:cs typeface="Arial"/>
              </a:rPr>
              <a:t>מולקולות</a:t>
            </a:r>
            <a:r>
              <a:rPr lang="en-US" kern="0" dirty="0">
                <a:latin typeface="Arial"/>
                <a:cs typeface="Arial"/>
              </a:rPr>
              <a:t>RNA </a:t>
            </a:r>
            <a:r>
              <a:rPr lang="he-IL" kern="0" dirty="0">
                <a:latin typeface="Arial"/>
                <a:cs typeface="Arial"/>
              </a:rPr>
              <a:t>-מוביל קשורות בצדן האחד לחומצה אמינית, ובצדן האחר יש להן שלָשת בסיסים (הנקראת </a:t>
            </a:r>
            <a:r>
              <a:rPr lang="he-IL" kern="0" dirty="0">
                <a:solidFill>
                  <a:schemeClr val="accent3"/>
                </a:solidFill>
                <a:latin typeface="Arial"/>
                <a:cs typeface="Arial"/>
              </a:rPr>
              <a:t>אנטי-קודון</a:t>
            </a:r>
            <a:r>
              <a:rPr lang="he-IL" kern="0" dirty="0">
                <a:latin typeface="Arial"/>
                <a:cs typeface="Arial"/>
              </a:rPr>
              <a:t>) המסוגלת להתחבר לשלָשת בסיסים משלימה לה במולקולת </a:t>
            </a:r>
            <a:r>
              <a:rPr lang="en-US" kern="0" dirty="0">
                <a:latin typeface="Arial"/>
                <a:cs typeface="Arial"/>
              </a:rPr>
              <a:t>RNA</a:t>
            </a:r>
            <a:r>
              <a:rPr lang="he-IL" kern="0" dirty="0">
                <a:latin typeface="Arial"/>
                <a:cs typeface="Arial"/>
              </a:rPr>
              <a:t>-שליח (הנקראת </a:t>
            </a:r>
            <a:r>
              <a:rPr lang="he-IL" kern="0" dirty="0">
                <a:solidFill>
                  <a:schemeClr val="accent3"/>
                </a:solidFill>
                <a:latin typeface="Arial"/>
                <a:cs typeface="Arial"/>
              </a:rPr>
              <a:t>קודון</a:t>
            </a:r>
            <a:r>
              <a:rPr lang="he-IL" kern="0" dirty="0">
                <a:latin typeface="Arial"/>
                <a:cs typeface="Arial"/>
              </a:rPr>
              <a:t>), וכך להביא את החומצות האמיניות הנדרשות לבניית החלבון.</a:t>
            </a:r>
          </a:p>
          <a:p>
            <a:pPr fontAlgn="auto">
              <a:spcBef>
                <a:spcPts val="0"/>
              </a:spcBef>
              <a:spcAft>
                <a:spcPts val="0"/>
              </a:spcAft>
              <a:defRPr/>
            </a:pPr>
            <a:r>
              <a:rPr lang="he-IL" kern="0" dirty="0">
                <a:latin typeface="Arial"/>
                <a:cs typeface="Arial"/>
              </a:rPr>
              <a:t>ה־</a:t>
            </a:r>
            <a:r>
              <a:rPr lang="en-US" kern="0" dirty="0">
                <a:solidFill>
                  <a:prstClr val="black"/>
                </a:solidFill>
                <a:latin typeface="Arial"/>
                <a:cs typeface="Arial"/>
              </a:rPr>
              <a:t>RNA</a:t>
            </a:r>
            <a:r>
              <a:rPr lang="he-IL" kern="0" dirty="0">
                <a:solidFill>
                  <a:prstClr val="black"/>
                </a:solidFill>
                <a:latin typeface="Arial"/>
                <a:cs typeface="Arial"/>
              </a:rPr>
              <a:t>-מוביל מתפקד </a:t>
            </a:r>
            <a:r>
              <a:rPr lang="he-IL" kern="0" dirty="0">
                <a:latin typeface="Arial"/>
                <a:cs typeface="Arial"/>
              </a:rPr>
              <a:t>בתור</a:t>
            </a:r>
            <a:r>
              <a:rPr lang="he-IL" kern="0" dirty="0">
                <a:solidFill>
                  <a:prstClr val="black"/>
                </a:solidFill>
                <a:latin typeface="Arial"/>
                <a:cs typeface="Arial"/>
              </a:rPr>
              <a:t> "מתורגמן" בתהליך התרגום: מצדו האחד הוא "מבין" את שפת החומצות האמיניות, ומצדו האחר הוא "מבין" את שפת הבסיסים.</a:t>
            </a: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p:txBody>
      </p:sp>
      <p:pic>
        <p:nvPicPr>
          <p:cNvPr id="80901" name="Picture 8" descr="E:\א נחשון\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633779"/>
            <a:ext cx="4105126" cy="221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38163" y="5846763"/>
            <a:ext cx="7929562" cy="882650"/>
          </a:xfrm>
          <a:prstGeom prst="rect">
            <a:avLst/>
          </a:prstGeom>
          <a:noFill/>
          <a:ln w="22225">
            <a:solidFill>
              <a:schemeClr val="bg1"/>
            </a:solidFill>
          </a:ln>
          <a:effectLst>
            <a:outerShdw sx="1000" sy="1000" algn="ctr" rotWithShape="0">
              <a:schemeClr val="bg1">
                <a:lumMod val="75000"/>
              </a:schemeClr>
            </a:outerShdw>
          </a:effectLst>
        </p:spPr>
        <p:txBody>
          <a:bodyPr rtlCol="1" anchor="ctr"/>
          <a:lstStyle/>
          <a:p>
            <a:pPr fontAlgn="auto">
              <a:spcBef>
                <a:spcPts val="0"/>
              </a:spcBef>
              <a:spcAft>
                <a:spcPts val="0"/>
              </a:spcAft>
              <a:defRPr/>
            </a:pPr>
            <a:r>
              <a:rPr lang="he-IL" dirty="0">
                <a:solidFill>
                  <a:prstClr val="black"/>
                </a:solidFill>
                <a:latin typeface="Arial"/>
                <a:cs typeface="Arial"/>
              </a:rPr>
              <a:t>יש בתא סוגים שונים של מולקולת </a:t>
            </a:r>
            <a:r>
              <a:rPr lang="en-US" dirty="0">
                <a:solidFill>
                  <a:prstClr val="black"/>
                </a:solidFill>
                <a:latin typeface="Arial"/>
                <a:cs typeface="Arial"/>
              </a:rPr>
              <a:t>RNA</a:t>
            </a:r>
            <a:r>
              <a:rPr lang="he-IL" dirty="0">
                <a:solidFill>
                  <a:prstClr val="black"/>
                </a:solidFill>
                <a:latin typeface="Arial"/>
                <a:cs typeface="Arial"/>
              </a:rPr>
              <a:t>-מוביל, הנבדלות זו מזו באנטי</a:t>
            </a:r>
            <a:r>
              <a:rPr lang="he-IL" kern="0" dirty="0">
                <a:latin typeface="Arial"/>
                <a:cs typeface="Arial"/>
              </a:rPr>
              <a:t>־</a:t>
            </a:r>
            <a:r>
              <a:rPr lang="he-IL" dirty="0" err="1">
                <a:solidFill>
                  <a:prstClr val="black"/>
                </a:solidFill>
                <a:latin typeface="Arial"/>
                <a:cs typeface="Arial"/>
              </a:rPr>
              <a:t>קודונים</a:t>
            </a:r>
            <a:r>
              <a:rPr lang="he-IL" dirty="0">
                <a:solidFill>
                  <a:prstClr val="black"/>
                </a:solidFill>
                <a:latin typeface="Arial"/>
                <a:cs typeface="Arial"/>
              </a:rPr>
              <a:t>. </a:t>
            </a:r>
          </a:p>
          <a:p>
            <a:pPr fontAlgn="auto">
              <a:spcBef>
                <a:spcPts val="0"/>
              </a:spcBef>
              <a:spcAft>
                <a:spcPts val="0"/>
              </a:spcAft>
              <a:defRPr/>
            </a:pPr>
            <a:r>
              <a:rPr lang="he-IL" dirty="0">
                <a:solidFill>
                  <a:prstClr val="black"/>
                </a:solidFill>
                <a:latin typeface="Arial"/>
                <a:cs typeface="Arial"/>
              </a:rPr>
              <a:t>כל אחת מהן קושרת חומצה אמינית אחת, מבין עשרים החומצות האמיניות הקיימות בתא.</a:t>
            </a:r>
          </a:p>
        </p:txBody>
      </p:sp>
      <p:sp>
        <p:nvSpPr>
          <p:cNvPr id="10"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EC22C61-1447-4618-A587-4BD898E1849A}" type="slidenum">
              <a:rPr lang="he-IL" sz="1100" smtClean="0">
                <a:solidFill>
                  <a:schemeClr val="bg1">
                    <a:lumMod val="75000"/>
                  </a:schemeClr>
                </a:solidFill>
              </a:rPr>
              <a:pPr fontAlgn="base">
                <a:spcBef>
                  <a:spcPct val="0"/>
                </a:spcBef>
                <a:spcAft>
                  <a:spcPct val="0"/>
                </a:spcAft>
                <a:defRPr/>
              </a:pPr>
              <a:t>20</a:t>
            </a:fld>
            <a:endParaRPr lang="he-IL" sz="1100" dirty="0" smtClean="0">
              <a:solidFill>
                <a:schemeClr val="bg1">
                  <a:lumMod val="75000"/>
                </a:schemeClr>
              </a:solidFill>
            </a:endParaRPr>
          </a:p>
        </p:txBody>
      </p:sp>
      <p:sp>
        <p:nvSpPr>
          <p:cNvPr id="11"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8DE9216-79CD-4D29-BC8A-1265203D3148}"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מ-</a:t>
            </a:r>
            <a:r>
              <a:rPr lang="en-US" sz="1800" b="1" dirty="0" smtClean="0">
                <a:solidFill>
                  <a:srgbClr val="FF6600"/>
                </a:solidFill>
                <a:ea typeface="+mn-ea"/>
              </a:rPr>
              <a:t>DNA</a:t>
            </a:r>
            <a:r>
              <a:rPr lang="he-IL" sz="1800" b="1" dirty="0" smtClean="0">
                <a:solidFill>
                  <a:srgbClr val="FF6600"/>
                </a:solidFill>
                <a:ea typeface="+mn-ea"/>
              </a:rPr>
              <a:t> לחלבון</a:t>
            </a:r>
            <a:endParaRPr lang="he-IL" sz="1800" dirty="0" smtClean="0"/>
          </a:p>
        </p:txBody>
      </p:sp>
      <p:sp>
        <p:nvSpPr>
          <p:cNvPr id="8" name="TextBox 7"/>
          <p:cNvSpPr txBox="1"/>
          <p:nvPr/>
        </p:nvSpPr>
        <p:spPr>
          <a:xfrm>
            <a:off x="251520" y="453653"/>
            <a:ext cx="8215312" cy="11509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smtClean="0">
                <a:solidFill>
                  <a:prstClr val="black"/>
                </a:solidFill>
              </a:rPr>
              <a:t>                             צפו </a:t>
            </a:r>
            <a:r>
              <a:rPr lang="he-IL" kern="0" dirty="0">
                <a:solidFill>
                  <a:prstClr val="black"/>
                </a:solidFill>
              </a:rPr>
              <a:t>בסימולציה בתהליך התרגום: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4199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980728"/>
            <a:ext cx="3121881" cy="29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03263" y="4077072"/>
            <a:ext cx="8183562"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en-US" b="1" kern="0" dirty="0">
              <a:solidFill>
                <a:srgbClr val="1D4C72"/>
              </a:solidFill>
              <a:latin typeface="Arial"/>
              <a:cs typeface="Arial"/>
            </a:endParaRPr>
          </a:p>
          <a:p>
            <a:pPr fontAlgn="auto">
              <a:spcBef>
                <a:spcPts val="0"/>
              </a:spcBef>
              <a:spcAft>
                <a:spcPts val="0"/>
              </a:spcAft>
              <a:defRPr/>
            </a:pPr>
            <a:r>
              <a:rPr lang="he-IL" kern="0" dirty="0">
                <a:solidFill>
                  <a:prstClr val="black"/>
                </a:solidFill>
                <a:latin typeface="Arial"/>
                <a:cs typeface="Arial"/>
              </a:rPr>
              <a:t>מולקולת </a:t>
            </a:r>
            <a:r>
              <a:rPr lang="en-US" kern="0" dirty="0">
                <a:solidFill>
                  <a:prstClr val="black"/>
                </a:solidFill>
                <a:latin typeface="Arial"/>
                <a:cs typeface="Arial"/>
              </a:rPr>
              <a:t>RNA</a:t>
            </a:r>
            <a:r>
              <a:rPr lang="he-IL" kern="0" dirty="0">
                <a:solidFill>
                  <a:prstClr val="black"/>
                </a:solidFill>
                <a:latin typeface="Arial"/>
                <a:cs typeface="Arial"/>
              </a:rPr>
              <a:t> המורכבת על פי ה-</a:t>
            </a:r>
            <a:r>
              <a:rPr lang="en-US" kern="0" dirty="0">
                <a:solidFill>
                  <a:prstClr val="black"/>
                </a:solidFill>
                <a:latin typeface="Arial"/>
                <a:cs typeface="Arial"/>
              </a:rPr>
              <a:t>DNA</a:t>
            </a:r>
            <a:r>
              <a:rPr lang="he-IL" kern="0" dirty="0">
                <a:solidFill>
                  <a:prstClr val="black"/>
                </a:solidFill>
                <a:latin typeface="Arial"/>
                <a:cs typeface="Arial"/>
              </a:rPr>
              <a:t> בתהליך התעתוק, בדרך כלל עוברת תהליך עיבוד לפני שהיא עוברת לציטופלסמה. בסימולציה מתוארים רק תהליכי התעתוק והתרגום.</a:t>
            </a: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
        <p:nvSpPr>
          <p:cNvPr id="13" name="TextBox 12"/>
          <p:cNvSpPr txBox="1"/>
          <p:nvPr/>
        </p:nvSpPr>
        <p:spPr>
          <a:xfrm>
            <a:off x="498226" y="5229200"/>
            <a:ext cx="3065662" cy="1477328"/>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algn="ctr" fontAlgn="auto">
              <a:spcBef>
                <a:spcPts val="0"/>
              </a:spcBef>
              <a:spcAft>
                <a:spcPts val="0"/>
              </a:spcAft>
              <a:defRPr/>
            </a:pPr>
            <a:r>
              <a:rPr lang="he-IL" u="sng" kern="0" dirty="0" smtClean="0">
                <a:solidFill>
                  <a:srgbClr val="00B0F0"/>
                </a:solidFill>
                <a:latin typeface="Arial"/>
                <a:cs typeface="Arial"/>
                <a:hlinkClick r:id="rId4"/>
              </a:rPr>
              <a:t>הסימולציה: "מ-</a:t>
            </a:r>
            <a:r>
              <a:rPr lang="en-US" u="sng" kern="0" dirty="0" smtClean="0">
                <a:solidFill>
                  <a:srgbClr val="00B0F0"/>
                </a:solidFill>
                <a:latin typeface="Arial"/>
                <a:cs typeface="Arial"/>
                <a:hlinkClick r:id="rId4"/>
              </a:rPr>
              <a:t>DNA</a:t>
            </a:r>
            <a:r>
              <a:rPr lang="he-IL" u="sng" kern="0" dirty="0" smtClean="0">
                <a:solidFill>
                  <a:srgbClr val="00B0F0"/>
                </a:solidFill>
                <a:latin typeface="Arial"/>
                <a:cs typeface="Arial"/>
                <a:hlinkClick r:id="rId4"/>
              </a:rPr>
              <a:t> לחלבון פעיל: אנזים ותעלה" מתארת יצירת חלבון בתהליך </a:t>
            </a:r>
            <a:r>
              <a:rPr lang="he-IL" u="sng" kern="0" dirty="0" err="1" smtClean="0">
                <a:solidFill>
                  <a:srgbClr val="00B0F0"/>
                </a:solidFill>
                <a:latin typeface="Arial"/>
                <a:cs typeface="Arial"/>
                <a:hlinkClick r:id="rId4"/>
              </a:rPr>
              <a:t>תעתוק</a:t>
            </a:r>
            <a:r>
              <a:rPr lang="he-IL" u="sng" kern="0" dirty="0" smtClean="0">
                <a:solidFill>
                  <a:srgbClr val="00B0F0"/>
                </a:solidFill>
                <a:latin typeface="Arial"/>
                <a:cs typeface="Arial"/>
                <a:hlinkClick r:id="rId4"/>
              </a:rPr>
              <a:t> ותרגום, התקפלות החלבון ופעילותו.</a:t>
            </a:r>
            <a:endParaRPr lang="he-IL" u="sng" kern="0" dirty="0">
              <a:solidFill>
                <a:srgbClr val="00B0F0"/>
              </a:solidFill>
              <a:latin typeface="Arial"/>
              <a:cs typeface="Arial"/>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5157192"/>
            <a:ext cx="3093241"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3"/>
          <p:cNvSpPr/>
          <p:nvPr/>
        </p:nvSpPr>
        <p:spPr>
          <a:xfrm>
            <a:off x="467544" y="5006689"/>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TextBox 1"/>
          <p:cNvSpPr txBox="1"/>
          <p:nvPr/>
        </p:nvSpPr>
        <p:spPr>
          <a:xfrm>
            <a:off x="323528" y="1412776"/>
            <a:ext cx="3096344" cy="1296144"/>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vert="horz" wrap="square" lIns="91440" tIns="45720" rIns="91440" bIns="45720" rtlCol="1" anchor="ctr">
            <a:normAutofit/>
          </a:bodyPr>
          <a:lstStyle/>
          <a:p>
            <a:r>
              <a:rPr lang="he-IL" sz="1400" b="1" dirty="0"/>
              <a:t> </a:t>
            </a:r>
            <a:r>
              <a:rPr lang="he-IL" sz="1400" b="1" smtClean="0"/>
              <a:t>שיעתוק ותרגום</a:t>
            </a:r>
            <a:endParaRPr lang="en-US" sz="1400" dirty="0"/>
          </a:p>
          <a:p>
            <a:r>
              <a:rPr lang="en-US" sz="1400" b="1" u="sng" dirty="0">
                <a:hlinkClick r:id="rId6"/>
              </a:rPr>
              <a:t>http://highered.mcgraw-hill.com/sites/0072437316/student_view0/chapter15/animations.html</a:t>
            </a:r>
            <a:endParaRPr lang="en-US" sz="1400" dirty="0"/>
          </a:p>
        </p:txBody>
      </p:sp>
    </p:spTree>
    <p:extLst>
      <p:ext uri="{BB962C8B-B14F-4D97-AF65-F5344CB8AC3E}">
        <p14:creationId xmlns:p14="http://schemas.microsoft.com/office/powerpoint/2010/main" val="2146883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תהליך התרגום</a:t>
            </a:r>
            <a:endParaRPr lang="he-IL" sz="1800" dirty="0" smtClean="0"/>
          </a:p>
        </p:txBody>
      </p:sp>
      <p:sp>
        <p:nvSpPr>
          <p:cNvPr id="7" name="TextBox 6"/>
          <p:cNvSpPr txBox="1"/>
          <p:nvPr/>
        </p:nvSpPr>
        <p:spPr>
          <a:xfrm>
            <a:off x="251520" y="562943"/>
            <a:ext cx="8501063" cy="1785937"/>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600" b="1" u="sng" kern="0" dirty="0">
                <a:solidFill>
                  <a:prstClr val="black"/>
                </a:solidFill>
                <a:latin typeface="Arial"/>
                <a:cs typeface="Arial"/>
              </a:rPr>
              <a:t>שלבי תהליך התרגום</a:t>
            </a:r>
            <a:r>
              <a:rPr lang="he-IL" sz="1600" b="1" kern="0" dirty="0">
                <a:solidFill>
                  <a:prstClr val="black"/>
                </a:solidFill>
                <a:latin typeface="Arial"/>
                <a:cs typeface="Arial"/>
              </a:rPr>
              <a:t>: (בתמונות הבאות מתוארת בניית שרשרת חומצות אמיניות קצרה באורך 5 חומצות אמיניות בלבד. אורך חלבון ממוצע מגיע עד מאות ואפילו אלפי חומצות אמיניות).</a:t>
            </a:r>
          </a:p>
        </p:txBody>
      </p:sp>
      <p:grpSp>
        <p:nvGrpSpPr>
          <p:cNvPr id="3" name="קבוצה 2"/>
          <p:cNvGrpSpPr/>
          <p:nvPr/>
        </p:nvGrpSpPr>
        <p:grpSpPr>
          <a:xfrm>
            <a:off x="112713" y="2881486"/>
            <a:ext cx="8610600" cy="1771650"/>
            <a:chOff x="112713" y="2917255"/>
            <a:chExt cx="8610600" cy="1771650"/>
          </a:xfrm>
        </p:grpSpPr>
        <p:sp>
          <p:nvSpPr>
            <p:cNvPr id="15" name="TextBox 14"/>
            <p:cNvSpPr txBox="1"/>
            <p:nvPr/>
          </p:nvSpPr>
          <p:spPr>
            <a:xfrm>
              <a:off x="112713" y="2967038"/>
              <a:ext cx="2697162" cy="481012"/>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1.מולקולת ה-</a:t>
              </a:r>
              <a:r>
                <a:rPr lang="en-US" sz="1400" kern="0" dirty="0">
                  <a:solidFill>
                    <a:prstClr val="black"/>
                  </a:solidFill>
                  <a:latin typeface="Arial"/>
                  <a:cs typeface="Arial"/>
                </a:rPr>
                <a:t>RNA</a:t>
              </a:r>
              <a:r>
                <a:rPr lang="he-IL" sz="1400" kern="0" dirty="0">
                  <a:solidFill>
                    <a:prstClr val="black"/>
                  </a:solidFill>
                  <a:latin typeface="Arial"/>
                  <a:cs typeface="Arial"/>
                </a:rPr>
                <a:t>-שליח שהגיעה   </a:t>
              </a:r>
            </a:p>
            <a:p>
              <a:pPr fontAlgn="auto">
                <a:spcBef>
                  <a:spcPts val="0"/>
                </a:spcBef>
                <a:spcAft>
                  <a:spcPts val="0"/>
                </a:spcAft>
                <a:defRPr/>
              </a:pPr>
              <a:r>
                <a:rPr lang="he-IL" sz="1400" kern="0" dirty="0">
                  <a:solidFill>
                    <a:prstClr val="black"/>
                  </a:solidFill>
                  <a:latin typeface="Arial"/>
                  <a:cs typeface="Arial"/>
                </a:rPr>
                <a:t>  </a:t>
              </a:r>
              <a:r>
                <a:rPr lang="he-IL" sz="1400" kern="0" dirty="0" smtClean="0">
                  <a:solidFill>
                    <a:prstClr val="black"/>
                  </a:solidFill>
                  <a:latin typeface="Arial"/>
                  <a:cs typeface="Arial"/>
                </a:rPr>
                <a:t>מהגרעין </a:t>
              </a:r>
              <a:r>
                <a:rPr lang="he-IL" sz="1400" kern="0" dirty="0">
                  <a:solidFill>
                    <a:prstClr val="black"/>
                  </a:solidFill>
                  <a:latin typeface="Arial"/>
                  <a:cs typeface="Arial"/>
                </a:rPr>
                <a:t>נקשרת לריבוזום</a:t>
              </a:r>
            </a:p>
          </p:txBody>
        </p:sp>
        <p:sp>
          <p:nvSpPr>
            <p:cNvPr id="16" name="TextBox 15"/>
            <p:cNvSpPr txBox="1"/>
            <p:nvPr/>
          </p:nvSpPr>
          <p:spPr>
            <a:xfrm>
              <a:off x="3051175" y="2952750"/>
              <a:ext cx="2657475" cy="712788"/>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2. מולקולת </a:t>
              </a:r>
              <a:r>
                <a:rPr lang="en-US" sz="1400" kern="0" dirty="0">
                  <a:solidFill>
                    <a:prstClr val="black"/>
                  </a:solidFill>
                  <a:latin typeface="Arial"/>
                  <a:cs typeface="Arial"/>
                </a:rPr>
                <a:t>RNA</a:t>
              </a:r>
              <a:r>
                <a:rPr lang="he-IL" sz="1400" kern="0" dirty="0">
                  <a:solidFill>
                    <a:prstClr val="black"/>
                  </a:solidFill>
                  <a:latin typeface="Arial"/>
                  <a:cs typeface="Arial"/>
                </a:rPr>
                <a:t>-מוביל בעלת </a:t>
              </a:r>
            </a:p>
            <a:p>
              <a:pPr fontAlgn="auto">
                <a:spcBef>
                  <a:spcPts val="0"/>
                </a:spcBef>
                <a:spcAft>
                  <a:spcPts val="0"/>
                </a:spcAft>
                <a:defRPr/>
              </a:pPr>
              <a:r>
                <a:rPr lang="he-IL" sz="1400" kern="0" dirty="0">
                  <a:solidFill>
                    <a:prstClr val="black"/>
                  </a:solidFill>
                  <a:latin typeface="Arial"/>
                  <a:cs typeface="Arial"/>
                </a:rPr>
                <a:t>   האנטי-קודון המתאים מתחברת </a:t>
              </a:r>
            </a:p>
            <a:p>
              <a:pPr fontAlgn="auto">
                <a:spcBef>
                  <a:spcPts val="0"/>
                </a:spcBef>
                <a:spcAft>
                  <a:spcPts val="0"/>
                </a:spcAft>
                <a:defRPr/>
              </a:pPr>
              <a:r>
                <a:rPr lang="he-IL" sz="1400" kern="0" dirty="0">
                  <a:solidFill>
                    <a:prstClr val="black"/>
                  </a:solidFill>
                  <a:latin typeface="Arial"/>
                  <a:cs typeface="Arial"/>
                </a:rPr>
                <a:t>   לקודון ב-</a:t>
              </a:r>
              <a:r>
                <a:rPr lang="en-US" sz="1400" kern="0" dirty="0">
                  <a:solidFill>
                    <a:prstClr val="black"/>
                  </a:solidFill>
                  <a:latin typeface="Arial"/>
                  <a:cs typeface="Arial"/>
                </a:rPr>
                <a:t> RNA</a:t>
              </a:r>
              <a:r>
                <a:rPr lang="he-IL" sz="1400" kern="0" dirty="0">
                  <a:solidFill>
                    <a:prstClr val="black"/>
                  </a:solidFill>
                  <a:latin typeface="Arial"/>
                  <a:cs typeface="Arial"/>
                </a:rPr>
                <a:t>-שליח </a:t>
              </a:r>
            </a:p>
          </p:txBody>
        </p:sp>
        <p:sp>
          <p:nvSpPr>
            <p:cNvPr id="17" name="TextBox 16"/>
            <p:cNvSpPr txBox="1"/>
            <p:nvPr/>
          </p:nvSpPr>
          <p:spPr>
            <a:xfrm>
              <a:off x="5843588" y="2917255"/>
              <a:ext cx="2879725" cy="1771650"/>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3. עוד מולקולת </a:t>
              </a:r>
              <a:r>
                <a:rPr lang="en-US" sz="1400" kern="0" dirty="0">
                  <a:solidFill>
                    <a:prstClr val="black"/>
                  </a:solidFill>
                  <a:latin typeface="Arial"/>
                  <a:cs typeface="Arial"/>
                </a:rPr>
                <a:t>RNA</a:t>
              </a:r>
              <a:r>
                <a:rPr lang="he-IL" sz="1400" kern="0" dirty="0">
                  <a:solidFill>
                    <a:prstClr val="black"/>
                  </a:solidFill>
                  <a:latin typeface="Arial"/>
                  <a:cs typeface="Arial"/>
                </a:rPr>
                <a:t>-מוביל מתחברת לקודון הבא ב-</a:t>
              </a:r>
              <a:r>
                <a:rPr lang="en-US" sz="1400" kern="0" dirty="0">
                  <a:solidFill>
                    <a:prstClr val="black"/>
                  </a:solidFill>
                  <a:latin typeface="Arial"/>
                  <a:cs typeface="Arial"/>
                </a:rPr>
                <a:t>RNA</a:t>
              </a:r>
              <a:r>
                <a:rPr lang="he-IL" sz="1400" kern="0" dirty="0">
                  <a:solidFill>
                    <a:prstClr val="black"/>
                  </a:solidFill>
                  <a:latin typeface="Arial"/>
                  <a:cs typeface="Arial"/>
                </a:rPr>
                <a:t>-שליח, ואז נוצר קשר בין החומצה האמינית הראשונה לבאה אחריה. החומצה האמינית הראשונה ניתקת מה-</a:t>
              </a:r>
              <a:r>
                <a:rPr lang="en-US" sz="1400" kern="0" dirty="0">
                  <a:solidFill>
                    <a:prstClr val="black"/>
                  </a:solidFill>
                  <a:latin typeface="Arial"/>
                  <a:cs typeface="Arial"/>
                </a:rPr>
                <a:t>RNA</a:t>
              </a:r>
              <a:r>
                <a:rPr lang="he-IL" sz="1400" kern="0" dirty="0">
                  <a:solidFill>
                    <a:prstClr val="black"/>
                  </a:solidFill>
                  <a:latin typeface="Arial"/>
                  <a:cs typeface="Arial"/>
                </a:rPr>
                <a:t>-מוביל שלה. בהמשך, ה-</a:t>
              </a:r>
              <a:r>
                <a:rPr lang="en-US" sz="1400" kern="0" dirty="0">
                  <a:solidFill>
                    <a:prstClr val="black"/>
                  </a:solidFill>
                  <a:latin typeface="Arial"/>
                  <a:cs typeface="Arial"/>
                </a:rPr>
                <a:t>RNA</a:t>
              </a:r>
              <a:r>
                <a:rPr lang="he-IL" sz="1400" kern="0" dirty="0">
                  <a:solidFill>
                    <a:prstClr val="black"/>
                  </a:solidFill>
                  <a:latin typeface="Arial"/>
                  <a:cs typeface="Arial"/>
                </a:rPr>
                <a:t>-מוביל שהשתחרר מהחומצה האמינית שלו ניתק </a:t>
              </a:r>
              <a:r>
                <a:rPr lang="en-US" sz="1400" kern="0" dirty="0">
                  <a:solidFill>
                    <a:prstClr val="black"/>
                  </a:solidFill>
                  <a:latin typeface="Arial"/>
                  <a:cs typeface="Arial"/>
                </a:rPr>
                <a:t/>
              </a:r>
              <a:br>
                <a:rPr lang="en-US" sz="1400" kern="0" dirty="0">
                  <a:solidFill>
                    <a:prstClr val="black"/>
                  </a:solidFill>
                  <a:latin typeface="Arial"/>
                  <a:cs typeface="Arial"/>
                </a:rPr>
              </a:br>
              <a:r>
                <a:rPr lang="he-IL" sz="1400" kern="0" dirty="0">
                  <a:solidFill>
                    <a:prstClr val="black"/>
                  </a:solidFill>
                  <a:latin typeface="Arial"/>
                  <a:cs typeface="Arial"/>
                </a:rPr>
                <a:t>מה-</a:t>
              </a:r>
              <a:r>
                <a:rPr lang="en-US" sz="1400" kern="0" dirty="0">
                  <a:solidFill>
                    <a:prstClr val="black"/>
                  </a:solidFill>
                  <a:latin typeface="Arial"/>
                  <a:cs typeface="Arial"/>
                </a:rPr>
                <a:t>RNA</a:t>
              </a:r>
              <a:r>
                <a:rPr lang="he-IL" sz="1400" kern="0" dirty="0">
                  <a:solidFill>
                    <a:prstClr val="black"/>
                  </a:solidFill>
                  <a:latin typeface="Arial"/>
                  <a:cs typeface="Arial"/>
                </a:rPr>
                <a:t>-שליח </a:t>
              </a:r>
            </a:p>
          </p:txBody>
        </p:sp>
      </p:grpSp>
      <p:sp>
        <p:nvSpPr>
          <p:cNvPr id="19" name="TextBox 18"/>
          <p:cNvSpPr txBox="1"/>
          <p:nvPr/>
        </p:nvSpPr>
        <p:spPr>
          <a:xfrm>
            <a:off x="108098" y="5612656"/>
            <a:ext cx="2879726" cy="1128712"/>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4. הריבוזום נע על גבי ה-</a:t>
            </a:r>
            <a:r>
              <a:rPr lang="en-US" sz="1400" kern="0" dirty="0">
                <a:solidFill>
                  <a:prstClr val="black"/>
                </a:solidFill>
                <a:latin typeface="Arial"/>
                <a:cs typeface="Arial"/>
              </a:rPr>
              <a:t>RNA</a:t>
            </a:r>
            <a:r>
              <a:rPr lang="he-IL" sz="1400" kern="0" dirty="0">
                <a:solidFill>
                  <a:prstClr val="black"/>
                </a:solidFill>
                <a:latin typeface="Arial"/>
                <a:cs typeface="Arial"/>
              </a:rPr>
              <a:t>-שליח, </a:t>
            </a:r>
            <a:r>
              <a:rPr lang="he-IL" sz="1400" kern="0" dirty="0" smtClean="0">
                <a:solidFill>
                  <a:prstClr val="black"/>
                </a:solidFill>
                <a:latin typeface="Arial"/>
                <a:cs typeface="Arial"/>
              </a:rPr>
              <a:t>  </a:t>
            </a:r>
          </a:p>
          <a:p>
            <a:pPr fontAlgn="auto">
              <a:spcBef>
                <a:spcPts val="0"/>
              </a:spcBef>
              <a:spcAft>
                <a:spcPts val="0"/>
              </a:spcAft>
              <a:defRPr/>
            </a:pPr>
            <a:r>
              <a:rPr lang="he-IL" sz="1400" kern="0" dirty="0" smtClean="0">
                <a:solidFill>
                  <a:prstClr val="black"/>
                </a:solidFill>
                <a:latin typeface="Arial"/>
                <a:cs typeface="Arial"/>
              </a:rPr>
              <a:t>   ומולקולות </a:t>
            </a:r>
            <a:r>
              <a:rPr lang="en-US" sz="1400" kern="0" dirty="0">
                <a:solidFill>
                  <a:prstClr val="black"/>
                </a:solidFill>
                <a:latin typeface="Arial"/>
                <a:cs typeface="Arial"/>
              </a:rPr>
              <a:t>RNA</a:t>
            </a:r>
            <a:r>
              <a:rPr lang="he-IL" sz="1400" kern="0" dirty="0">
                <a:solidFill>
                  <a:prstClr val="black"/>
                </a:solidFill>
                <a:latin typeface="Arial"/>
                <a:cs typeface="Arial"/>
              </a:rPr>
              <a:t>-מוביל נוספות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מתחברות</a:t>
            </a:r>
            <a:r>
              <a:rPr lang="he-IL" sz="1400" b="1" kern="0" dirty="0" smtClean="0">
                <a:solidFill>
                  <a:srgbClr val="00B050"/>
                </a:solidFill>
                <a:latin typeface="Arial"/>
                <a:cs typeface="Arial"/>
              </a:rPr>
              <a:t> </a:t>
            </a:r>
            <a:r>
              <a:rPr lang="he-IL" sz="1400" kern="0" dirty="0">
                <a:solidFill>
                  <a:prstClr val="black"/>
                </a:solidFill>
                <a:latin typeface="Arial"/>
                <a:cs typeface="Arial"/>
              </a:rPr>
              <a:t>לקודונים הבאים והתהליך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חוזר </a:t>
            </a:r>
            <a:r>
              <a:rPr lang="he-IL" sz="1400" kern="0" dirty="0">
                <a:solidFill>
                  <a:prstClr val="black"/>
                </a:solidFill>
                <a:latin typeface="Arial"/>
                <a:cs typeface="Arial"/>
              </a:rPr>
              <a:t>על עצמו, וכך מצטרפות חומצות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אמיניות </a:t>
            </a:r>
            <a:r>
              <a:rPr lang="he-IL" sz="1400" kern="0" dirty="0">
                <a:solidFill>
                  <a:prstClr val="black"/>
                </a:solidFill>
                <a:latin typeface="Arial"/>
                <a:cs typeface="Arial"/>
              </a:rPr>
              <a:t>זו לזו ליצירת שרשרת</a:t>
            </a:r>
          </a:p>
        </p:txBody>
      </p:sp>
      <p:sp>
        <p:nvSpPr>
          <p:cNvPr id="20" name="TextBox 19"/>
          <p:cNvSpPr txBox="1"/>
          <p:nvPr/>
        </p:nvSpPr>
        <p:spPr>
          <a:xfrm>
            <a:off x="3179763" y="5612655"/>
            <a:ext cx="2471737" cy="1128713"/>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5. הריבוזום מסיים את תרגום </a:t>
            </a:r>
          </a:p>
          <a:p>
            <a:pPr fontAlgn="auto">
              <a:spcBef>
                <a:spcPts val="0"/>
              </a:spcBef>
              <a:spcAft>
                <a:spcPts val="0"/>
              </a:spcAft>
              <a:defRPr/>
            </a:pPr>
            <a:r>
              <a:rPr lang="he-IL" sz="1400" kern="0" dirty="0">
                <a:solidFill>
                  <a:prstClr val="black"/>
                </a:solidFill>
                <a:latin typeface="Arial"/>
                <a:cs typeface="Arial"/>
              </a:rPr>
              <a:t>   </a:t>
            </a:r>
            <a:r>
              <a:rPr lang="he-IL" sz="1400" kern="0" dirty="0" smtClean="0">
                <a:solidFill>
                  <a:prstClr val="black"/>
                </a:solidFill>
                <a:latin typeface="Arial"/>
                <a:cs typeface="Arial"/>
              </a:rPr>
              <a:t> ה-</a:t>
            </a:r>
            <a:r>
              <a:rPr lang="en-US" sz="1400" kern="0" dirty="0">
                <a:solidFill>
                  <a:prstClr val="black"/>
                </a:solidFill>
                <a:latin typeface="Arial"/>
                <a:cs typeface="Arial"/>
              </a:rPr>
              <a:t>RNA</a:t>
            </a:r>
            <a:r>
              <a:rPr lang="he-IL" sz="1400" kern="0" dirty="0">
                <a:solidFill>
                  <a:prstClr val="black"/>
                </a:solidFill>
                <a:latin typeface="Arial"/>
                <a:cs typeface="Arial"/>
              </a:rPr>
              <a:t>-שליח. שרשרת </a:t>
            </a:r>
            <a:r>
              <a:rPr lang="he-IL" sz="1400" kern="0" dirty="0" smtClean="0">
                <a:solidFill>
                  <a:prstClr val="black"/>
                </a:solidFill>
                <a:latin typeface="Arial"/>
                <a:cs typeface="Arial"/>
              </a:rPr>
              <a:t>  </a:t>
            </a:r>
          </a:p>
          <a:p>
            <a:pPr fontAlgn="auto">
              <a:spcBef>
                <a:spcPts val="0"/>
              </a:spcBef>
              <a:spcAft>
                <a:spcPts val="0"/>
              </a:spcAft>
              <a:defRPr/>
            </a:pPr>
            <a:r>
              <a:rPr lang="he-IL" sz="1400" kern="0" dirty="0" smtClean="0">
                <a:solidFill>
                  <a:prstClr val="black"/>
                </a:solidFill>
                <a:latin typeface="Arial"/>
                <a:cs typeface="Arial"/>
              </a:rPr>
              <a:t>    החומצות </a:t>
            </a:r>
            <a:r>
              <a:rPr lang="he-IL" sz="1400" kern="0" dirty="0">
                <a:solidFill>
                  <a:prstClr val="black"/>
                </a:solidFill>
                <a:latin typeface="Arial"/>
                <a:cs typeface="Arial"/>
              </a:rPr>
              <a:t>האמיניות שנוצרה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ניתקת </a:t>
            </a:r>
            <a:r>
              <a:rPr lang="he-IL" sz="1400" kern="0" dirty="0">
                <a:solidFill>
                  <a:prstClr val="black"/>
                </a:solidFill>
                <a:latin typeface="Arial"/>
                <a:cs typeface="Arial"/>
              </a:rPr>
              <a:t>מהריבוזום, </a:t>
            </a:r>
          </a:p>
        </p:txBody>
      </p:sp>
      <p:sp>
        <p:nvSpPr>
          <p:cNvPr id="22" name="TextBox 21"/>
          <p:cNvSpPr txBox="1"/>
          <p:nvPr/>
        </p:nvSpPr>
        <p:spPr>
          <a:xfrm>
            <a:off x="5803900" y="5612655"/>
            <a:ext cx="3043238" cy="1128713"/>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6. בהמשך, </a:t>
            </a:r>
            <a:r>
              <a:rPr lang="he-IL" sz="1400" kern="0" dirty="0" smtClean="0">
                <a:solidFill>
                  <a:prstClr val="black"/>
                </a:solidFill>
                <a:latin typeface="Arial"/>
                <a:cs typeface="Arial"/>
              </a:rPr>
              <a:t> גם </a:t>
            </a:r>
            <a:r>
              <a:rPr lang="he-IL" sz="1400" kern="0" dirty="0">
                <a:solidFill>
                  <a:prstClr val="black"/>
                </a:solidFill>
                <a:latin typeface="Arial"/>
                <a:cs typeface="Arial"/>
              </a:rPr>
              <a:t>ה</a:t>
            </a:r>
            <a:r>
              <a:rPr lang="en-US" sz="1400" kern="0" dirty="0">
                <a:solidFill>
                  <a:prstClr val="black"/>
                </a:solidFill>
                <a:latin typeface="Arial"/>
                <a:cs typeface="Arial"/>
              </a:rPr>
              <a:t>RNA-</a:t>
            </a:r>
            <a:r>
              <a:rPr lang="he-IL" sz="1400" kern="0" dirty="0">
                <a:solidFill>
                  <a:prstClr val="black"/>
                </a:solidFill>
                <a:latin typeface="Arial"/>
                <a:cs typeface="Arial"/>
              </a:rPr>
              <a:t>-שליח ניתק </a:t>
            </a:r>
          </a:p>
          <a:p>
            <a:pPr fontAlgn="auto">
              <a:spcBef>
                <a:spcPts val="0"/>
              </a:spcBef>
              <a:spcAft>
                <a:spcPts val="0"/>
              </a:spcAft>
              <a:defRPr/>
            </a:pPr>
            <a:r>
              <a:rPr lang="he-IL" sz="1400" kern="0" dirty="0">
                <a:solidFill>
                  <a:prstClr val="black"/>
                </a:solidFill>
                <a:latin typeface="Arial"/>
                <a:cs typeface="Arial"/>
              </a:rPr>
              <a:t>    מהריבוזום.</a:t>
            </a:r>
          </a:p>
        </p:txBody>
      </p:sp>
      <p:pic>
        <p:nvPicPr>
          <p:cNvPr id="43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665538"/>
            <a:ext cx="2098303" cy="194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656081"/>
            <a:ext cx="2159620" cy="198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p:nvPr/>
        </p:nvSpPr>
        <p:spPr>
          <a:xfrm>
            <a:off x="467544" y="40466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68760"/>
            <a:ext cx="75533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67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ctrTitle"/>
          </p:nvPr>
        </p:nvSpPr>
        <p:spPr>
          <a:xfrm>
            <a:off x="714375" y="58738"/>
            <a:ext cx="7772400" cy="441325"/>
          </a:xfrm>
        </p:spPr>
        <p:txBody>
          <a:bodyPr/>
          <a:lstStyle/>
          <a:p>
            <a:pPr fontAlgn="auto">
              <a:defRPr/>
            </a:pPr>
            <a:r>
              <a:rPr lang="he-IL" sz="1800" b="1" dirty="0" smtClean="0">
                <a:solidFill>
                  <a:schemeClr val="accent3"/>
                </a:solidFill>
                <a:ea typeface="+mn-ea"/>
              </a:rPr>
              <a:t>עוד על תהליך התרגום</a:t>
            </a:r>
            <a:endParaRPr lang="he-IL" sz="1800" dirty="0" smtClean="0">
              <a:solidFill>
                <a:schemeClr val="accent3"/>
              </a:solidFill>
            </a:endParaRPr>
          </a:p>
        </p:txBody>
      </p:sp>
      <p:sp>
        <p:nvSpPr>
          <p:cNvPr id="9" name="TextBox 8"/>
          <p:cNvSpPr txBox="1"/>
          <p:nvPr/>
        </p:nvSpPr>
        <p:spPr>
          <a:xfrm>
            <a:off x="323850" y="304800"/>
            <a:ext cx="8272463" cy="480131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r>
              <a:rPr lang="he-IL" u="sng" kern="0" dirty="0">
                <a:solidFill>
                  <a:schemeClr val="accent3"/>
                </a:solidFill>
                <a:latin typeface="Arial"/>
                <a:cs typeface="Arial"/>
              </a:rPr>
              <a:t>סימני פיסוק בתהליך התרגום</a:t>
            </a:r>
            <a:endParaRPr lang="he-IL" u="sng" kern="0" dirty="0">
              <a:latin typeface="Arial"/>
              <a:cs typeface="Arial"/>
            </a:endParaRPr>
          </a:p>
          <a:p>
            <a:pPr fontAlgn="auto">
              <a:spcBef>
                <a:spcPts val="0"/>
              </a:spcBef>
              <a:spcAft>
                <a:spcPts val="0"/>
              </a:spcAft>
              <a:defRPr/>
            </a:pPr>
            <a:r>
              <a:rPr lang="he-IL" u="sng" kern="0" dirty="0">
                <a:latin typeface="Arial"/>
                <a:cs typeface="Arial"/>
              </a:rPr>
              <a:t>התחלת התרגום</a:t>
            </a:r>
            <a:r>
              <a:rPr lang="he-IL" kern="0" dirty="0">
                <a:latin typeface="Arial"/>
                <a:cs typeface="Arial"/>
              </a:rPr>
              <a:t>: נעשית מן הקודון </a:t>
            </a:r>
            <a:r>
              <a:rPr lang="en-US" kern="0" dirty="0">
                <a:latin typeface="Arial"/>
                <a:cs typeface="Arial"/>
              </a:rPr>
              <a:t>AUG</a:t>
            </a:r>
            <a:r>
              <a:rPr lang="he-IL" kern="0" dirty="0">
                <a:latin typeface="Arial"/>
                <a:cs typeface="Arial"/>
              </a:rPr>
              <a:t> המקודד לחומצה האמינית מתיונין. זו החומצה הראשונה בכל החלבונים הנוצרים. (בכמחצית מהחלבונים היא מוּסרת לאחר התרגום).</a:t>
            </a:r>
          </a:p>
          <a:p>
            <a:pPr fontAlgn="auto">
              <a:spcBef>
                <a:spcPts val="0"/>
              </a:spcBef>
              <a:spcAft>
                <a:spcPts val="0"/>
              </a:spcAft>
              <a:defRPr/>
            </a:pPr>
            <a:r>
              <a:rPr lang="he-IL" u="sng" kern="0" dirty="0">
                <a:latin typeface="Arial"/>
                <a:cs typeface="Arial"/>
              </a:rPr>
              <a:t>הפסקת התרגום:</a:t>
            </a:r>
            <a:r>
              <a:rPr lang="he-IL" kern="0" dirty="0">
                <a:latin typeface="Arial"/>
                <a:cs typeface="Arial"/>
              </a:rPr>
              <a:t> התרגום נפסק כאשר הריבוזום מגיע לקודון שאינו מקודד לחומצה אמינית אלא מורה על הפסקת התרגום. יש כמה קודוני הפסקת תרגום</a:t>
            </a:r>
            <a:r>
              <a:rPr lang="he-IL" kern="0" dirty="0">
                <a:solidFill>
                  <a:prstClr val="black"/>
                </a:solidFill>
                <a:latin typeface="Arial"/>
                <a:cs typeface="Arial"/>
              </a:rPr>
              <a:t>.</a:t>
            </a:r>
          </a:p>
          <a:p>
            <a:pPr fontAlgn="auto">
              <a:spcBef>
                <a:spcPts val="0"/>
              </a:spcBef>
              <a:spcAft>
                <a:spcPts val="0"/>
              </a:spcAft>
              <a:defRPr/>
            </a:pPr>
            <a:endParaRPr lang="he-IL" u="sng" kern="0" dirty="0">
              <a:solidFill>
                <a:prstClr val="black"/>
              </a:solidFill>
              <a:latin typeface="Arial"/>
              <a:cs typeface="Arial"/>
            </a:endParaRPr>
          </a:p>
          <a:p>
            <a:pPr fontAlgn="auto">
              <a:spcBef>
                <a:spcPts val="0"/>
              </a:spcBef>
              <a:spcAft>
                <a:spcPts val="0"/>
              </a:spcAft>
              <a:defRPr/>
            </a:pPr>
            <a:r>
              <a:rPr lang="he-IL" u="sng" kern="0" dirty="0">
                <a:solidFill>
                  <a:schemeClr val="accent3"/>
                </a:solidFill>
                <a:latin typeface="Arial"/>
                <a:cs typeface="Arial"/>
              </a:rPr>
              <a:t>משך התרגום</a:t>
            </a:r>
          </a:p>
          <a:p>
            <a:pPr fontAlgn="auto">
              <a:spcBef>
                <a:spcPts val="0"/>
              </a:spcBef>
              <a:spcAft>
                <a:spcPts val="0"/>
              </a:spcAft>
              <a:defRPr/>
            </a:pPr>
            <a:r>
              <a:rPr lang="he-IL" kern="0" dirty="0">
                <a:solidFill>
                  <a:prstClr val="black"/>
                </a:solidFill>
                <a:latin typeface="Arial"/>
                <a:cs typeface="Arial"/>
              </a:rPr>
              <a:t>למרות מורכבות תהליך התרגום, הוא נמשך זמן קצר: הרכבת חלבון שאורכו 400 חומצות אמיניות, נמשכת כ</a:t>
            </a:r>
            <a:r>
              <a:rPr lang="he-IL" kern="0" dirty="0">
                <a:latin typeface="Arial"/>
                <a:cs typeface="Arial"/>
              </a:rPr>
              <a:t>־</a:t>
            </a:r>
            <a:r>
              <a:rPr lang="he-IL" kern="0" dirty="0">
                <a:solidFill>
                  <a:prstClr val="black"/>
                </a:solidFill>
                <a:latin typeface="Arial"/>
                <a:cs typeface="Arial"/>
              </a:rPr>
              <a:t>20 שניות!</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u="sng" kern="0" dirty="0">
                <a:solidFill>
                  <a:schemeClr val="accent3"/>
                </a:solidFill>
                <a:latin typeface="Arial"/>
                <a:cs typeface="Arial"/>
              </a:rPr>
              <a:t>השקעת אנרגיה</a:t>
            </a:r>
          </a:p>
          <a:p>
            <a:pPr fontAlgn="auto">
              <a:spcBef>
                <a:spcPts val="0"/>
              </a:spcBef>
              <a:spcAft>
                <a:spcPts val="0"/>
              </a:spcAft>
              <a:defRPr/>
            </a:pPr>
            <a:r>
              <a:rPr lang="he-IL" kern="0" dirty="0">
                <a:solidFill>
                  <a:prstClr val="black"/>
                </a:solidFill>
                <a:latin typeface="Arial"/>
                <a:cs typeface="Arial"/>
              </a:rPr>
              <a:t>התהליך דורש השקעת אנרגיה שמקורה בפירוק </a:t>
            </a:r>
            <a:r>
              <a:rPr lang="en-US" kern="0" dirty="0">
                <a:solidFill>
                  <a:prstClr val="black"/>
                </a:solidFill>
                <a:latin typeface="Arial"/>
                <a:cs typeface="Arial"/>
              </a:rPr>
              <a:t>ATP</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u="sng" kern="0" dirty="0">
                <a:solidFill>
                  <a:schemeClr val="accent3"/>
                </a:solidFill>
                <a:latin typeface="Arial"/>
                <a:cs typeface="Arial"/>
              </a:rPr>
              <a:t>ה־</a:t>
            </a:r>
            <a:r>
              <a:rPr lang="en-US" u="sng" kern="0" dirty="0">
                <a:solidFill>
                  <a:schemeClr val="accent3"/>
                </a:solidFill>
                <a:latin typeface="Arial"/>
                <a:cs typeface="Arial"/>
              </a:rPr>
              <a:t>RNA</a:t>
            </a:r>
            <a:r>
              <a:rPr lang="he-IL" u="sng" kern="0" dirty="0">
                <a:solidFill>
                  <a:schemeClr val="accent3"/>
                </a:solidFill>
                <a:latin typeface="Arial"/>
                <a:cs typeface="Arial"/>
              </a:rPr>
              <a:t>-שליח מתורגם כמה פעמים, על ידי כמה ריבוזומים, בזה אחר זה, ואחר כך הוא </a:t>
            </a:r>
            <a:r>
              <a:rPr lang="he-IL" u="sng" kern="0" dirty="0" smtClean="0">
                <a:solidFill>
                  <a:schemeClr val="accent3"/>
                </a:solidFill>
                <a:latin typeface="Arial"/>
                <a:cs typeface="Arial"/>
              </a:rPr>
              <a:t>מתפרק</a:t>
            </a:r>
            <a:r>
              <a:rPr lang="he-IL" kern="0" dirty="0" smtClean="0">
                <a:solidFill>
                  <a:schemeClr val="accent3"/>
                </a:solidFill>
                <a:latin typeface="Arial"/>
                <a:cs typeface="Arial"/>
              </a:rPr>
              <a:t> </a:t>
            </a:r>
            <a:r>
              <a:rPr lang="he-IL" kern="0" dirty="0" smtClean="0">
                <a:solidFill>
                  <a:prstClr val="black"/>
                </a:solidFill>
                <a:latin typeface="Arial"/>
                <a:cs typeface="Arial"/>
              </a:rPr>
              <a:t>עקב </a:t>
            </a:r>
            <a:r>
              <a:rPr lang="he-IL" kern="0" dirty="0">
                <a:solidFill>
                  <a:prstClr val="black"/>
                </a:solidFill>
                <a:latin typeface="Arial"/>
                <a:cs typeface="Arial"/>
              </a:rPr>
              <a:t>כך, </a:t>
            </a:r>
            <a:r>
              <a:rPr lang="he-IL" kern="0" dirty="0">
                <a:latin typeface="Arial"/>
                <a:cs typeface="Arial"/>
              </a:rPr>
              <a:t>נוצרות כמה מולקולות חלבון זהות. מספר הפעמים של תרגום של אותו </a:t>
            </a:r>
            <a:r>
              <a:rPr lang="en-US" kern="0" dirty="0">
                <a:latin typeface="Arial"/>
                <a:cs typeface="Arial"/>
              </a:rPr>
              <a:t>RNA</a:t>
            </a:r>
            <a:r>
              <a:rPr lang="he-IL" kern="0" dirty="0">
                <a:latin typeface="Arial"/>
                <a:cs typeface="Arial"/>
              </a:rPr>
              <a:t>-שליח נקבע על פי צורכי התא</a:t>
            </a:r>
            <a:r>
              <a:rPr lang="he-IL" kern="0" dirty="0">
                <a:solidFill>
                  <a:prstClr val="black"/>
                </a:solidFill>
                <a:latin typeface="Arial"/>
                <a:cs typeface="Arial"/>
              </a:rPr>
              <a:t>, והוא נתון לתהליכי בקרה קפדניים.</a:t>
            </a:r>
          </a:p>
        </p:txBody>
      </p:sp>
      <p:sp>
        <p:nvSpPr>
          <p:cNvPr id="6"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0B09A2-5F76-4E31-B7BC-B987C0920AB9}" type="slidenum">
              <a:rPr lang="he-IL" sz="1100" smtClean="0">
                <a:solidFill>
                  <a:schemeClr val="bg1">
                    <a:lumMod val="75000"/>
                  </a:schemeClr>
                </a:solidFill>
              </a:rPr>
              <a:pPr fontAlgn="base">
                <a:spcBef>
                  <a:spcPct val="0"/>
                </a:spcBef>
                <a:spcAft>
                  <a:spcPct val="0"/>
                </a:spcAft>
                <a:defRPr/>
              </a:pPr>
              <a:t>23</a:t>
            </a:fld>
            <a:endParaRPr lang="he-IL" sz="1100" dirty="0" smtClean="0">
              <a:solidFill>
                <a:schemeClr val="bg1">
                  <a:lumMod val="75000"/>
                </a:schemeClr>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ctrTitle"/>
          </p:nvPr>
        </p:nvSpPr>
        <p:spPr>
          <a:xfrm>
            <a:off x="714375" y="58738"/>
            <a:ext cx="7772400" cy="441325"/>
          </a:xfrm>
        </p:spPr>
        <p:txBody>
          <a:bodyPr/>
          <a:lstStyle/>
          <a:p>
            <a:pPr fontAlgn="auto">
              <a:defRPr/>
            </a:pPr>
            <a:r>
              <a:rPr lang="he-IL" sz="1800" b="1" dirty="0" smtClean="0">
                <a:solidFill>
                  <a:srgbClr val="FF6600"/>
                </a:solidFill>
                <a:ea typeface="+mn-ea"/>
              </a:rPr>
              <a:t>הריבוזום – התאמה בין מבנה לתפקוד</a:t>
            </a:r>
            <a:endParaRPr lang="he-IL" sz="1800" dirty="0" smtClean="0">
              <a:solidFill>
                <a:schemeClr val="accent6">
                  <a:lumMod val="50000"/>
                  <a:lumOff val="50000"/>
                </a:schemeClr>
              </a:solidFill>
            </a:endParaRPr>
          </a:p>
        </p:txBody>
      </p:sp>
      <p:sp>
        <p:nvSpPr>
          <p:cNvPr id="9" name="TextBox 8"/>
          <p:cNvSpPr txBox="1"/>
          <p:nvPr/>
        </p:nvSpPr>
        <p:spPr>
          <a:xfrm>
            <a:off x="271463" y="260350"/>
            <a:ext cx="8183562"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r>
              <a:rPr lang="he-IL" kern="0" dirty="0">
                <a:solidFill>
                  <a:prstClr val="black"/>
                </a:solidFill>
                <a:latin typeface="Arial"/>
                <a:cs typeface="Arial"/>
              </a:rPr>
              <a:t>הריבוזום עשוי לשמש דוגמה לקשר בין מבנה לתפקוד: לרוחב הריבוזום יש מעין חריץ המתאים למולקולת ה־</a:t>
            </a:r>
            <a:r>
              <a:rPr lang="en-US" kern="0" dirty="0">
                <a:solidFill>
                  <a:prstClr val="black"/>
                </a:solidFill>
                <a:latin typeface="Arial"/>
                <a:cs typeface="Arial"/>
              </a:rPr>
              <a:t>-RNA</a:t>
            </a:r>
            <a:r>
              <a:rPr lang="he-IL" kern="0" dirty="0">
                <a:solidFill>
                  <a:prstClr val="black"/>
                </a:solidFill>
                <a:latin typeface="Arial"/>
                <a:cs typeface="Arial"/>
              </a:rPr>
              <a:t>שליח (</a:t>
            </a:r>
            <a:r>
              <a:rPr lang="en-US" kern="0" dirty="0">
                <a:solidFill>
                  <a:prstClr val="black"/>
                </a:solidFill>
                <a:latin typeface="Arial"/>
                <a:cs typeface="Arial"/>
              </a:rPr>
              <a:t>(mRNA</a:t>
            </a:r>
            <a:r>
              <a:rPr lang="he-IL" kern="0" dirty="0">
                <a:solidFill>
                  <a:prstClr val="black"/>
                </a:solidFill>
                <a:latin typeface="Arial"/>
                <a:cs typeface="Arial"/>
              </a:rPr>
              <a:t>, כמו כן, יש בו אתרים לקשירת מולקולות </a:t>
            </a:r>
          </a:p>
          <a:p>
            <a:pPr fontAlgn="auto">
              <a:spcBef>
                <a:spcPts val="0"/>
              </a:spcBef>
              <a:spcAft>
                <a:spcPts val="0"/>
              </a:spcAft>
              <a:defRPr/>
            </a:pPr>
            <a:r>
              <a:rPr lang="he-IL" kern="0" dirty="0">
                <a:solidFill>
                  <a:prstClr val="black"/>
                </a:solidFill>
                <a:latin typeface="Arial"/>
                <a:cs typeface="Arial"/>
              </a:rPr>
              <a:t>ה־</a:t>
            </a:r>
            <a:r>
              <a:rPr lang="en-US" kern="0" dirty="0">
                <a:solidFill>
                  <a:prstClr val="black"/>
                </a:solidFill>
                <a:latin typeface="Arial"/>
                <a:cs typeface="Arial"/>
              </a:rPr>
              <a:t>-RNA</a:t>
            </a:r>
            <a:r>
              <a:rPr lang="he-IL" kern="0" dirty="0">
                <a:solidFill>
                  <a:prstClr val="black"/>
                </a:solidFill>
                <a:latin typeface="Arial"/>
                <a:cs typeface="Arial"/>
              </a:rPr>
              <a:t>מוביל (</a:t>
            </a:r>
            <a:r>
              <a:rPr lang="en-US" kern="0" dirty="0">
                <a:solidFill>
                  <a:prstClr val="black"/>
                </a:solidFill>
                <a:latin typeface="Arial"/>
                <a:cs typeface="Arial"/>
              </a:rPr>
              <a:t>tRNA</a:t>
            </a:r>
            <a:r>
              <a:rPr lang="he-IL" kern="0" dirty="0">
                <a:solidFill>
                  <a:prstClr val="black"/>
                </a:solidFill>
                <a:latin typeface="Arial"/>
                <a:cs typeface="Arial"/>
              </a:rPr>
              <a:t>).</a:t>
            </a:r>
          </a:p>
          <a:p>
            <a:pPr fontAlgn="auto">
              <a:spcBef>
                <a:spcPts val="0"/>
              </a:spcBef>
              <a:spcAft>
                <a:spcPts val="0"/>
              </a:spcAft>
              <a:defRPr/>
            </a:pPr>
            <a:r>
              <a:rPr lang="he-IL" kern="0" dirty="0">
                <a:solidFill>
                  <a:prstClr val="black"/>
                </a:solidFill>
                <a:latin typeface="Arial"/>
                <a:cs typeface="Arial"/>
              </a:rPr>
              <a:t>הריבוזום מקנה את היציבות הנדרשת לקשר הנוצר בין ה־</a:t>
            </a:r>
            <a:r>
              <a:rPr lang="en-US" kern="0" dirty="0">
                <a:solidFill>
                  <a:prstClr val="black"/>
                </a:solidFill>
                <a:latin typeface="Arial"/>
                <a:cs typeface="Arial"/>
              </a:rPr>
              <a:t>RNA</a:t>
            </a:r>
            <a:r>
              <a:rPr lang="he-IL" kern="0" dirty="0">
                <a:solidFill>
                  <a:prstClr val="black"/>
                </a:solidFill>
                <a:latin typeface="Arial"/>
                <a:cs typeface="Arial"/>
              </a:rPr>
              <a:t>-שליח, ל־</a:t>
            </a:r>
            <a:r>
              <a:rPr lang="en-US" kern="0" dirty="0">
                <a:solidFill>
                  <a:prstClr val="black"/>
                </a:solidFill>
                <a:latin typeface="Arial"/>
                <a:cs typeface="Arial"/>
              </a:rPr>
              <a:t>RNA</a:t>
            </a:r>
            <a:r>
              <a:rPr lang="he-IL" kern="0" dirty="0">
                <a:solidFill>
                  <a:prstClr val="black"/>
                </a:solidFill>
                <a:latin typeface="Arial"/>
                <a:cs typeface="Arial"/>
              </a:rPr>
              <a:t>-מוביל. יציבות זו הכרחית לקיום תהליך התרגום.</a:t>
            </a:r>
          </a:p>
        </p:txBody>
      </p:sp>
      <p:grpSp>
        <p:nvGrpSpPr>
          <p:cNvPr id="84997" name="קבוצה 5"/>
          <p:cNvGrpSpPr>
            <a:grpSpLocks/>
          </p:cNvGrpSpPr>
          <p:nvPr/>
        </p:nvGrpSpPr>
        <p:grpSpPr bwMode="auto">
          <a:xfrm>
            <a:off x="3201988" y="2811463"/>
            <a:ext cx="3375025" cy="2235200"/>
            <a:chOff x="3937113" y="2996952"/>
            <a:chExt cx="2281884" cy="2018572"/>
          </a:xfrm>
        </p:grpSpPr>
        <p:sp>
          <p:nvSpPr>
            <p:cNvPr id="2" name="אליפסה 1"/>
            <p:cNvSpPr/>
            <p:nvPr/>
          </p:nvSpPr>
          <p:spPr>
            <a:xfrm>
              <a:off x="3937113" y="2996952"/>
              <a:ext cx="2281884" cy="1181323"/>
            </a:xfrm>
            <a:custGeom>
              <a:avLst/>
              <a:gdLst>
                <a:gd name="connsiteX0" fmla="*/ 0 w 2160240"/>
                <a:gd name="connsiteY0" fmla="*/ 576064 h 1152128"/>
                <a:gd name="connsiteX1" fmla="*/ 1080120 w 2160240"/>
                <a:gd name="connsiteY1" fmla="*/ 0 h 1152128"/>
                <a:gd name="connsiteX2" fmla="*/ 2160240 w 2160240"/>
                <a:gd name="connsiteY2" fmla="*/ 576064 h 1152128"/>
                <a:gd name="connsiteX3" fmla="*/ 1080120 w 2160240"/>
                <a:gd name="connsiteY3" fmla="*/ 1152128 h 1152128"/>
                <a:gd name="connsiteX4" fmla="*/ 0 w 2160240"/>
                <a:gd name="connsiteY4" fmla="*/ 576064 h 1152128"/>
                <a:gd name="connsiteX0" fmla="*/ 0 w 2174124"/>
                <a:gd name="connsiteY0" fmla="*/ 576064 h 1189756"/>
                <a:gd name="connsiteX1" fmla="*/ 1080120 w 2174124"/>
                <a:gd name="connsiteY1" fmla="*/ 0 h 1189756"/>
                <a:gd name="connsiteX2" fmla="*/ 2160240 w 2174124"/>
                <a:gd name="connsiteY2" fmla="*/ 576064 h 1189756"/>
                <a:gd name="connsiteX3" fmla="*/ 1735163 w 2174124"/>
                <a:gd name="connsiteY3" fmla="*/ 1072772 h 1189756"/>
                <a:gd name="connsiteX4" fmla="*/ 1080120 w 2174124"/>
                <a:gd name="connsiteY4" fmla="*/ 1152128 h 1189756"/>
                <a:gd name="connsiteX5" fmla="*/ 0 w 2174124"/>
                <a:gd name="connsiteY5" fmla="*/ 576064 h 1189756"/>
                <a:gd name="connsiteX0" fmla="*/ 55552 w 2229676"/>
                <a:gd name="connsiteY0" fmla="*/ 576064 h 1153232"/>
                <a:gd name="connsiteX1" fmla="*/ 1135672 w 2229676"/>
                <a:gd name="connsiteY1" fmla="*/ 0 h 1153232"/>
                <a:gd name="connsiteX2" fmla="*/ 2215792 w 2229676"/>
                <a:gd name="connsiteY2" fmla="*/ 576064 h 1153232"/>
                <a:gd name="connsiteX3" fmla="*/ 1790715 w 2229676"/>
                <a:gd name="connsiteY3" fmla="*/ 1072772 h 1153232"/>
                <a:gd name="connsiteX4" fmla="*/ 1135672 w 2229676"/>
                <a:gd name="connsiteY4" fmla="*/ 1152128 h 1153232"/>
                <a:gd name="connsiteX5" fmla="*/ 258129 w 2229676"/>
                <a:gd name="connsiteY5" fmla="*/ 1072772 h 1153232"/>
                <a:gd name="connsiteX6" fmla="*/ 55552 w 2229676"/>
                <a:gd name="connsiteY6" fmla="*/ 576064 h 1153232"/>
                <a:gd name="connsiteX0" fmla="*/ 58823 w 2232947"/>
                <a:gd name="connsiteY0" fmla="*/ 576064 h 1178260"/>
                <a:gd name="connsiteX1" fmla="*/ 1138943 w 2232947"/>
                <a:gd name="connsiteY1" fmla="*/ 0 h 1178260"/>
                <a:gd name="connsiteX2" fmla="*/ 2219063 w 2232947"/>
                <a:gd name="connsiteY2" fmla="*/ 576064 h 1178260"/>
                <a:gd name="connsiteX3" fmla="*/ 1793986 w 2232947"/>
                <a:gd name="connsiteY3" fmla="*/ 1072772 h 1178260"/>
                <a:gd name="connsiteX4" fmla="*/ 1138943 w 2232947"/>
                <a:gd name="connsiteY4" fmla="*/ 1152128 h 1178260"/>
                <a:gd name="connsiteX5" fmla="*/ 248521 w 2232947"/>
                <a:gd name="connsiteY5" fmla="*/ 1124287 h 1178260"/>
                <a:gd name="connsiteX6" fmla="*/ 58823 w 2232947"/>
                <a:gd name="connsiteY6" fmla="*/ 576064 h 1178260"/>
                <a:gd name="connsiteX0" fmla="*/ 58823 w 2281884"/>
                <a:gd name="connsiteY0" fmla="*/ 576064 h 1178260"/>
                <a:gd name="connsiteX1" fmla="*/ 1138943 w 2281884"/>
                <a:gd name="connsiteY1" fmla="*/ 0 h 1178260"/>
                <a:gd name="connsiteX2" fmla="*/ 2219063 w 2281884"/>
                <a:gd name="connsiteY2" fmla="*/ 576064 h 1178260"/>
                <a:gd name="connsiteX3" fmla="*/ 2141716 w 2281884"/>
                <a:gd name="connsiteY3" fmla="*/ 982620 h 1178260"/>
                <a:gd name="connsiteX4" fmla="*/ 1793986 w 2281884"/>
                <a:gd name="connsiteY4" fmla="*/ 1072772 h 1178260"/>
                <a:gd name="connsiteX5" fmla="*/ 1138943 w 2281884"/>
                <a:gd name="connsiteY5" fmla="*/ 1152128 h 1178260"/>
                <a:gd name="connsiteX6" fmla="*/ 248521 w 2281884"/>
                <a:gd name="connsiteY6" fmla="*/ 1124287 h 1178260"/>
                <a:gd name="connsiteX7" fmla="*/ 58823 w 2281884"/>
                <a:gd name="connsiteY7" fmla="*/ 576064 h 1178260"/>
                <a:gd name="connsiteX0" fmla="*/ 58823 w 2281884"/>
                <a:gd name="connsiteY0" fmla="*/ 576064 h 1181848"/>
                <a:gd name="connsiteX1" fmla="*/ 1138943 w 2281884"/>
                <a:gd name="connsiteY1" fmla="*/ 0 h 1181848"/>
                <a:gd name="connsiteX2" fmla="*/ 2219063 w 2281884"/>
                <a:gd name="connsiteY2" fmla="*/ 576064 h 1181848"/>
                <a:gd name="connsiteX3" fmla="*/ 2141716 w 2281884"/>
                <a:gd name="connsiteY3" fmla="*/ 982620 h 1181848"/>
                <a:gd name="connsiteX4" fmla="*/ 1793986 w 2281884"/>
                <a:gd name="connsiteY4" fmla="*/ 1162924 h 1181848"/>
                <a:gd name="connsiteX5" fmla="*/ 1138943 w 2281884"/>
                <a:gd name="connsiteY5" fmla="*/ 1152128 h 1181848"/>
                <a:gd name="connsiteX6" fmla="*/ 248521 w 2281884"/>
                <a:gd name="connsiteY6" fmla="*/ 1124287 h 1181848"/>
                <a:gd name="connsiteX7" fmla="*/ 58823 w 2281884"/>
                <a:gd name="connsiteY7" fmla="*/ 576064 h 118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1884" h="1181848">
                  <a:moveTo>
                    <a:pt x="58823" y="576064"/>
                  </a:moveTo>
                  <a:cubicBezTo>
                    <a:pt x="207227" y="388683"/>
                    <a:pt x="542409" y="0"/>
                    <a:pt x="1138943" y="0"/>
                  </a:cubicBezTo>
                  <a:cubicBezTo>
                    <a:pt x="1735477" y="0"/>
                    <a:pt x="2069106" y="429466"/>
                    <a:pt x="2219063" y="576064"/>
                  </a:cubicBezTo>
                  <a:cubicBezTo>
                    <a:pt x="2369020" y="722662"/>
                    <a:pt x="2212562" y="899835"/>
                    <a:pt x="2141716" y="982620"/>
                  </a:cubicBezTo>
                  <a:cubicBezTo>
                    <a:pt x="2070870" y="1065405"/>
                    <a:pt x="1943943" y="1117501"/>
                    <a:pt x="1793986" y="1162924"/>
                  </a:cubicBezTo>
                  <a:cubicBezTo>
                    <a:pt x="1644029" y="1208347"/>
                    <a:pt x="1396520" y="1158567"/>
                    <a:pt x="1138943" y="1152128"/>
                  </a:cubicBezTo>
                  <a:cubicBezTo>
                    <a:pt x="881366" y="1145689"/>
                    <a:pt x="428541" y="1220298"/>
                    <a:pt x="248521" y="1124287"/>
                  </a:cubicBezTo>
                  <a:cubicBezTo>
                    <a:pt x="68501" y="1028276"/>
                    <a:pt x="-89581" y="763445"/>
                    <a:pt x="58823" y="5760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 name="אליפסה 1"/>
            <p:cNvSpPr/>
            <p:nvPr/>
          </p:nvSpPr>
          <p:spPr>
            <a:xfrm>
              <a:off x="4178610" y="4159638"/>
              <a:ext cx="1860069" cy="855886"/>
            </a:xfrm>
            <a:custGeom>
              <a:avLst/>
              <a:gdLst>
                <a:gd name="connsiteX0" fmla="*/ 0 w 2160240"/>
                <a:gd name="connsiteY0" fmla="*/ 576064 h 1152128"/>
                <a:gd name="connsiteX1" fmla="*/ 1080120 w 2160240"/>
                <a:gd name="connsiteY1" fmla="*/ 0 h 1152128"/>
                <a:gd name="connsiteX2" fmla="*/ 2160240 w 2160240"/>
                <a:gd name="connsiteY2" fmla="*/ 576064 h 1152128"/>
                <a:gd name="connsiteX3" fmla="*/ 1080120 w 2160240"/>
                <a:gd name="connsiteY3" fmla="*/ 1152128 h 1152128"/>
                <a:gd name="connsiteX4" fmla="*/ 0 w 2160240"/>
                <a:gd name="connsiteY4" fmla="*/ 576064 h 1152128"/>
                <a:gd name="connsiteX0" fmla="*/ 0 w 2174124"/>
                <a:gd name="connsiteY0" fmla="*/ 576064 h 1189756"/>
                <a:gd name="connsiteX1" fmla="*/ 1080120 w 2174124"/>
                <a:gd name="connsiteY1" fmla="*/ 0 h 1189756"/>
                <a:gd name="connsiteX2" fmla="*/ 2160240 w 2174124"/>
                <a:gd name="connsiteY2" fmla="*/ 576064 h 1189756"/>
                <a:gd name="connsiteX3" fmla="*/ 1735163 w 2174124"/>
                <a:gd name="connsiteY3" fmla="*/ 1072772 h 1189756"/>
                <a:gd name="connsiteX4" fmla="*/ 1080120 w 2174124"/>
                <a:gd name="connsiteY4" fmla="*/ 1152128 h 1189756"/>
                <a:gd name="connsiteX5" fmla="*/ 0 w 2174124"/>
                <a:gd name="connsiteY5" fmla="*/ 576064 h 1189756"/>
                <a:gd name="connsiteX0" fmla="*/ 55552 w 2229676"/>
                <a:gd name="connsiteY0" fmla="*/ 576064 h 1153232"/>
                <a:gd name="connsiteX1" fmla="*/ 1135672 w 2229676"/>
                <a:gd name="connsiteY1" fmla="*/ 0 h 1153232"/>
                <a:gd name="connsiteX2" fmla="*/ 2215792 w 2229676"/>
                <a:gd name="connsiteY2" fmla="*/ 576064 h 1153232"/>
                <a:gd name="connsiteX3" fmla="*/ 1790715 w 2229676"/>
                <a:gd name="connsiteY3" fmla="*/ 1072772 h 1153232"/>
                <a:gd name="connsiteX4" fmla="*/ 1135672 w 2229676"/>
                <a:gd name="connsiteY4" fmla="*/ 1152128 h 1153232"/>
                <a:gd name="connsiteX5" fmla="*/ 258129 w 2229676"/>
                <a:gd name="connsiteY5" fmla="*/ 1072772 h 1153232"/>
                <a:gd name="connsiteX6" fmla="*/ 55552 w 2229676"/>
                <a:gd name="connsiteY6" fmla="*/ 576064 h 1153232"/>
                <a:gd name="connsiteX0" fmla="*/ 509 w 2174633"/>
                <a:gd name="connsiteY0" fmla="*/ 602829 h 1179997"/>
                <a:gd name="connsiteX1" fmla="*/ 232349 w 2174633"/>
                <a:gd name="connsiteY1" fmla="*/ 147015 h 1179997"/>
                <a:gd name="connsiteX2" fmla="*/ 1080629 w 2174633"/>
                <a:gd name="connsiteY2" fmla="*/ 26765 h 1179997"/>
                <a:gd name="connsiteX3" fmla="*/ 2160749 w 2174633"/>
                <a:gd name="connsiteY3" fmla="*/ 602829 h 1179997"/>
                <a:gd name="connsiteX4" fmla="*/ 1735672 w 2174633"/>
                <a:gd name="connsiteY4" fmla="*/ 1099537 h 1179997"/>
                <a:gd name="connsiteX5" fmla="*/ 1080629 w 2174633"/>
                <a:gd name="connsiteY5" fmla="*/ 1178893 h 1179997"/>
                <a:gd name="connsiteX6" fmla="*/ 203086 w 2174633"/>
                <a:gd name="connsiteY6" fmla="*/ 1099537 h 1179997"/>
                <a:gd name="connsiteX7" fmla="*/ 509 w 2174633"/>
                <a:gd name="connsiteY7" fmla="*/ 602829 h 1179997"/>
                <a:gd name="connsiteX0" fmla="*/ 509 w 2161102"/>
                <a:gd name="connsiteY0" fmla="*/ 578680 h 1155848"/>
                <a:gd name="connsiteX1" fmla="*/ 232349 w 2161102"/>
                <a:gd name="connsiteY1" fmla="*/ 122866 h 1155848"/>
                <a:gd name="connsiteX2" fmla="*/ 1080629 w 2161102"/>
                <a:gd name="connsiteY2" fmla="*/ 2616 h 1155848"/>
                <a:gd name="connsiteX3" fmla="*/ 1728446 w 2161102"/>
                <a:gd name="connsiteY3" fmla="*/ 88107 h 1155848"/>
                <a:gd name="connsiteX4" fmla="*/ 2160749 w 2161102"/>
                <a:gd name="connsiteY4" fmla="*/ 578680 h 1155848"/>
                <a:gd name="connsiteX5" fmla="*/ 1735672 w 2161102"/>
                <a:gd name="connsiteY5" fmla="*/ 1075388 h 1155848"/>
                <a:gd name="connsiteX6" fmla="*/ 1080629 w 2161102"/>
                <a:gd name="connsiteY6" fmla="*/ 1154744 h 1155848"/>
                <a:gd name="connsiteX7" fmla="*/ 203086 w 2161102"/>
                <a:gd name="connsiteY7" fmla="*/ 1075388 h 1155848"/>
                <a:gd name="connsiteX8" fmla="*/ 509 w 2161102"/>
                <a:gd name="connsiteY8" fmla="*/ 578680 h 115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102" h="1155848">
                  <a:moveTo>
                    <a:pt x="509" y="578680"/>
                  </a:moveTo>
                  <a:cubicBezTo>
                    <a:pt x="5386" y="419926"/>
                    <a:pt x="52329" y="218877"/>
                    <a:pt x="232349" y="122866"/>
                  </a:cubicBezTo>
                  <a:cubicBezTo>
                    <a:pt x="412369" y="26855"/>
                    <a:pt x="831280" y="8409"/>
                    <a:pt x="1080629" y="2616"/>
                  </a:cubicBezTo>
                  <a:cubicBezTo>
                    <a:pt x="1329979" y="-3177"/>
                    <a:pt x="1548426" y="-7904"/>
                    <a:pt x="1728446" y="88107"/>
                  </a:cubicBezTo>
                  <a:cubicBezTo>
                    <a:pt x="1908466" y="184118"/>
                    <a:pt x="2149571" y="434409"/>
                    <a:pt x="2160749" y="578680"/>
                  </a:cubicBezTo>
                  <a:cubicBezTo>
                    <a:pt x="2171928" y="722951"/>
                    <a:pt x="1915692" y="979377"/>
                    <a:pt x="1735672" y="1075388"/>
                  </a:cubicBezTo>
                  <a:cubicBezTo>
                    <a:pt x="1555652" y="1171399"/>
                    <a:pt x="1336060" y="1154744"/>
                    <a:pt x="1080629" y="1154744"/>
                  </a:cubicBezTo>
                  <a:cubicBezTo>
                    <a:pt x="825198" y="1154744"/>
                    <a:pt x="383106" y="1171399"/>
                    <a:pt x="203086" y="1075388"/>
                  </a:cubicBezTo>
                  <a:cubicBezTo>
                    <a:pt x="23066" y="979377"/>
                    <a:pt x="-4368" y="737434"/>
                    <a:pt x="509" y="5786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מלבן מעוגל 4"/>
            <p:cNvSpPr/>
            <p:nvPr/>
          </p:nvSpPr>
          <p:spPr>
            <a:xfrm>
              <a:off x="4439428" y="3583312"/>
              <a:ext cx="431476" cy="57632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מלבן מעוגל 9"/>
            <p:cNvSpPr/>
            <p:nvPr/>
          </p:nvSpPr>
          <p:spPr>
            <a:xfrm>
              <a:off x="4870904" y="3583312"/>
              <a:ext cx="432549" cy="57632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מלבן מעוגל 10"/>
            <p:cNvSpPr/>
            <p:nvPr/>
          </p:nvSpPr>
          <p:spPr>
            <a:xfrm>
              <a:off x="5303452" y="3583312"/>
              <a:ext cx="431476" cy="57632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cxnSp>
        <p:nvCxnSpPr>
          <p:cNvPr id="14" name="מחבר חץ ישר 13"/>
          <p:cNvCxnSpPr/>
          <p:nvPr/>
        </p:nvCxnSpPr>
        <p:spPr>
          <a:xfrm>
            <a:off x="3213100" y="4191000"/>
            <a:ext cx="5667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1613" y="4021138"/>
            <a:ext cx="3011487"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מקום קישור מולקולת </a:t>
            </a:r>
            <a:r>
              <a:rPr lang="en-US" sz="1600" kern="0" dirty="0">
                <a:solidFill>
                  <a:srgbClr val="1D4C72"/>
                </a:solidFill>
                <a:latin typeface="Arial"/>
                <a:cs typeface="Arial"/>
              </a:rPr>
              <a:t>RNA</a:t>
            </a:r>
            <a:r>
              <a:rPr lang="he-IL" sz="1600" kern="0" dirty="0">
                <a:solidFill>
                  <a:srgbClr val="1D4C72"/>
                </a:solidFill>
                <a:latin typeface="Arial"/>
                <a:cs typeface="Arial"/>
              </a:rPr>
              <a:t>-שליח</a:t>
            </a:r>
            <a:endParaRPr lang="he-IL" sz="1600" kern="0" dirty="0">
              <a:solidFill>
                <a:prstClr val="black"/>
              </a:solidFill>
              <a:latin typeface="Arial"/>
              <a:cs typeface="Arial"/>
            </a:endParaRPr>
          </a:p>
        </p:txBody>
      </p:sp>
      <p:sp>
        <p:nvSpPr>
          <p:cNvPr id="17" name="TextBox 16"/>
          <p:cNvSpPr txBox="1"/>
          <p:nvPr/>
        </p:nvSpPr>
        <p:spPr>
          <a:xfrm>
            <a:off x="5362575" y="2811463"/>
            <a:ext cx="2427288"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אתרי קישור למולקולות</a:t>
            </a:r>
          </a:p>
          <a:p>
            <a:pPr fontAlgn="auto">
              <a:spcBef>
                <a:spcPts val="0"/>
              </a:spcBef>
              <a:spcAft>
                <a:spcPts val="0"/>
              </a:spcAft>
              <a:defRPr/>
            </a:pPr>
            <a:r>
              <a:rPr lang="he-IL" sz="1600" kern="0" dirty="0">
                <a:solidFill>
                  <a:srgbClr val="1D4C72"/>
                </a:solidFill>
                <a:latin typeface="Arial"/>
                <a:cs typeface="Arial"/>
              </a:rPr>
              <a:t> </a:t>
            </a:r>
            <a:r>
              <a:rPr lang="en-US" sz="1600" kern="0" dirty="0">
                <a:solidFill>
                  <a:srgbClr val="1D4C72"/>
                </a:solidFill>
                <a:latin typeface="Arial"/>
                <a:cs typeface="Arial"/>
              </a:rPr>
              <a:t>RNA</a:t>
            </a:r>
            <a:r>
              <a:rPr lang="he-IL" sz="1600" kern="0" dirty="0">
                <a:solidFill>
                  <a:srgbClr val="1D4C72"/>
                </a:solidFill>
                <a:latin typeface="Arial"/>
                <a:cs typeface="Arial"/>
              </a:rPr>
              <a:t>-מוביל</a:t>
            </a:r>
            <a:endParaRPr lang="he-IL" sz="1600" kern="0" dirty="0">
              <a:solidFill>
                <a:prstClr val="black"/>
              </a:solidFill>
              <a:latin typeface="Arial"/>
              <a:cs typeface="Arial"/>
            </a:endParaRPr>
          </a:p>
        </p:txBody>
      </p:sp>
      <p:cxnSp>
        <p:nvCxnSpPr>
          <p:cNvPr id="18" name="מחבר חץ ישר 17"/>
          <p:cNvCxnSpPr/>
          <p:nvPr/>
        </p:nvCxnSpPr>
        <p:spPr>
          <a:xfrm flipH="1">
            <a:off x="5541963" y="3273425"/>
            <a:ext cx="558800" cy="13176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F10DB9-72C5-43A5-B3E9-94B313C3E1A6}" type="slidenum">
              <a:rPr lang="he-IL" sz="1100" smtClean="0">
                <a:solidFill>
                  <a:schemeClr val="bg1">
                    <a:lumMod val="75000"/>
                  </a:schemeClr>
                </a:solidFill>
              </a:rPr>
              <a:pPr fontAlgn="base">
                <a:spcBef>
                  <a:spcPct val="0"/>
                </a:spcBef>
                <a:spcAft>
                  <a:spcPct val="0"/>
                </a:spcAft>
                <a:defRPr/>
              </a:pPr>
              <a:t>24</a:t>
            </a:fld>
            <a:endParaRPr lang="he-IL" sz="1100" dirty="0" smtClean="0">
              <a:solidFill>
                <a:schemeClr val="bg1">
                  <a:lumMod val="75000"/>
                </a:schemeClr>
              </a:solidFill>
            </a:endParaRPr>
          </a:p>
        </p:txBody>
      </p:sp>
      <p:sp>
        <p:nvSpPr>
          <p:cNvPr id="2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6133F7-B6C6-4D17-B862-044B1118A3B5}" type="slidenum">
              <a:rPr lang="he-IL" sz="1800" smtClean="0"/>
              <a:pPr fontAlgn="base">
                <a:spcBef>
                  <a:spcPct val="0"/>
                </a:spcBef>
                <a:spcAft>
                  <a:spcPct val="0"/>
                </a:spcAft>
                <a:defRPr/>
              </a:pPr>
              <a:t>25</a:t>
            </a:fld>
            <a:endParaRPr lang="he-IL" sz="1800" dirty="0" smtClean="0"/>
          </a:p>
        </p:txBody>
      </p:sp>
      <p:sp>
        <p:nvSpPr>
          <p:cNvPr id="9" name="כותרת 8"/>
          <p:cNvSpPr>
            <a:spLocks noGrp="1"/>
          </p:cNvSpPr>
          <p:nvPr>
            <p:ph type="title"/>
          </p:nvPr>
        </p:nvSpPr>
        <p:spPr>
          <a:xfrm>
            <a:off x="285750" y="44624"/>
            <a:ext cx="8229600" cy="439737"/>
          </a:xfrm>
        </p:spPr>
        <p:txBody>
          <a:bodyPr/>
          <a:lstStyle/>
          <a:p>
            <a:pPr fontAlgn="auto">
              <a:defRPr/>
            </a:pPr>
            <a:r>
              <a:rPr lang="he-IL" sz="1800" b="1" dirty="0" smtClean="0">
                <a:solidFill>
                  <a:srgbClr val="FF6600"/>
                </a:solidFill>
                <a:ea typeface="+mn-ea"/>
              </a:rPr>
              <a:t>שאלה 4: תהליך התרגום</a:t>
            </a:r>
            <a:endParaRPr lang="he-IL" sz="1800" dirty="0" smtClean="0"/>
          </a:p>
        </p:txBody>
      </p:sp>
      <p:grpSp>
        <p:nvGrpSpPr>
          <p:cNvPr id="2" name="קבוצה 1"/>
          <p:cNvGrpSpPr/>
          <p:nvPr/>
        </p:nvGrpSpPr>
        <p:grpSpPr>
          <a:xfrm>
            <a:off x="2843808" y="2220913"/>
            <a:ext cx="5514976" cy="2166935"/>
            <a:chOff x="3713163" y="2220913"/>
            <a:chExt cx="5514976" cy="2166935"/>
          </a:xfrm>
        </p:grpSpPr>
        <p:grpSp>
          <p:nvGrpSpPr>
            <p:cNvPr id="44037" name="קבוצה 1"/>
            <p:cNvGrpSpPr>
              <a:grpSpLocks/>
            </p:cNvGrpSpPr>
            <p:nvPr/>
          </p:nvGrpSpPr>
          <p:grpSpPr bwMode="auto">
            <a:xfrm>
              <a:off x="3713163" y="3966527"/>
              <a:ext cx="5514976" cy="421321"/>
              <a:chOff x="2633505" y="4534072"/>
              <a:chExt cx="5514286" cy="421149"/>
            </a:xfrm>
          </p:grpSpPr>
          <p:sp>
            <p:nvSpPr>
              <p:cNvPr id="11" name="Rectangle 3"/>
              <p:cNvSpPr/>
              <p:nvPr/>
            </p:nvSpPr>
            <p:spPr>
              <a:xfrm>
                <a:off x="2633505" y="4909203"/>
                <a:ext cx="3877777" cy="4601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TextBox 11"/>
              <p:cNvSpPr txBox="1"/>
              <p:nvPr/>
            </p:nvSpPr>
            <p:spPr>
              <a:xfrm>
                <a:off x="5514457" y="4539466"/>
                <a:ext cx="792064" cy="3697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ACC</a:t>
                </a:r>
                <a:endParaRPr lang="he-IL" kern="0" dirty="0">
                  <a:solidFill>
                    <a:srgbClr val="1D4C72"/>
                  </a:solidFill>
                  <a:latin typeface="Arial"/>
                  <a:cs typeface="Arial"/>
                </a:endParaRPr>
              </a:p>
            </p:txBody>
          </p:sp>
          <p:sp>
            <p:nvSpPr>
              <p:cNvPr id="13" name="TextBox 12"/>
              <p:cNvSpPr txBox="1"/>
              <p:nvPr/>
            </p:nvSpPr>
            <p:spPr>
              <a:xfrm>
                <a:off x="2874775" y="4580724"/>
                <a:ext cx="792063" cy="3697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AAU</a:t>
                </a:r>
                <a:endParaRPr lang="he-IL" kern="0" dirty="0">
                  <a:solidFill>
                    <a:srgbClr val="1D4C72"/>
                  </a:solidFill>
                  <a:latin typeface="Arial"/>
                  <a:cs typeface="Arial"/>
                </a:endParaRPr>
              </a:p>
            </p:txBody>
          </p:sp>
          <p:sp>
            <p:nvSpPr>
              <p:cNvPr id="14" name="TextBox 13"/>
              <p:cNvSpPr txBox="1"/>
              <p:nvPr/>
            </p:nvSpPr>
            <p:spPr>
              <a:xfrm>
                <a:off x="4176362" y="4580724"/>
                <a:ext cx="792063" cy="3697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GCA</a:t>
                </a:r>
                <a:endParaRPr lang="he-IL" kern="0" dirty="0">
                  <a:solidFill>
                    <a:srgbClr val="1D4C72"/>
                  </a:solidFill>
                  <a:latin typeface="Arial"/>
                  <a:cs typeface="Arial"/>
                </a:endParaRPr>
              </a:p>
            </p:txBody>
          </p:sp>
          <p:sp>
            <p:nvSpPr>
              <p:cNvPr id="15" name="TextBox 14"/>
              <p:cNvSpPr txBox="1"/>
              <p:nvPr/>
            </p:nvSpPr>
            <p:spPr>
              <a:xfrm>
                <a:off x="6635092" y="4534072"/>
                <a:ext cx="1512699" cy="36973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-שליח</a:t>
                </a:r>
              </a:p>
            </p:txBody>
          </p:sp>
        </p:grpSp>
        <p:pic>
          <p:nvPicPr>
            <p:cNvPr id="4403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220913"/>
              <a:ext cx="126841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2220913"/>
              <a:ext cx="126841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2220913"/>
              <a:ext cx="126841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271463" y="548680"/>
            <a:ext cx="818356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4:</a:t>
            </a:r>
          </a:p>
          <a:p>
            <a:pPr fontAlgn="auto">
              <a:spcBef>
                <a:spcPts val="0"/>
              </a:spcBef>
              <a:spcAft>
                <a:spcPts val="0"/>
              </a:spcAft>
              <a:defRPr/>
            </a:pPr>
            <a:r>
              <a:rPr lang="he-IL" kern="0" dirty="0">
                <a:solidFill>
                  <a:srgbClr val="1D4C72"/>
                </a:solidFill>
                <a:latin typeface="Arial"/>
                <a:cs typeface="Arial"/>
              </a:rPr>
              <a:t>רשמו את האנטי-קודונים של מולקולות ה-</a:t>
            </a:r>
            <a:r>
              <a:rPr lang="en-US" kern="0" dirty="0">
                <a:solidFill>
                  <a:srgbClr val="1D4C72"/>
                </a:solidFill>
                <a:latin typeface="Arial"/>
                <a:cs typeface="Arial"/>
              </a:rPr>
              <a:t>RNA</a:t>
            </a:r>
            <a:r>
              <a:rPr lang="he-IL" kern="0" dirty="0">
                <a:solidFill>
                  <a:srgbClr val="1D4C72"/>
                </a:solidFill>
                <a:latin typeface="Arial"/>
                <a:cs typeface="Arial"/>
              </a:rPr>
              <a:t>-מוביל שתתקשרנה למולקולת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-שליח הבאה:</a:t>
            </a:r>
          </a:p>
          <a:p>
            <a:pPr fontAlgn="auto">
              <a:spcBef>
                <a:spcPts val="0"/>
              </a:spcBef>
              <a:spcAft>
                <a:spcPts val="0"/>
              </a:spcAft>
              <a:defRPr/>
            </a:pPr>
            <a:r>
              <a:rPr lang="he-IL" kern="0" dirty="0">
                <a:solidFill>
                  <a:srgbClr val="1D4C72"/>
                </a:solidFill>
                <a:latin typeface="Arial"/>
                <a:cs typeface="Arial"/>
              </a:rPr>
              <a:t>                                                                            </a:t>
            </a:r>
          </a:p>
        </p:txBody>
      </p:sp>
      <p:sp>
        <p:nvSpPr>
          <p:cNvPr id="1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prstClr val="white">
                    <a:lumMod val="75000"/>
                  </a:prstClr>
                </a:solidFill>
              </a:rPr>
              <a:pPr fontAlgn="base">
                <a:spcBef>
                  <a:spcPct val="0"/>
                </a:spcBef>
                <a:spcAft>
                  <a:spcPct val="0"/>
                </a:spcAft>
                <a:defRPr/>
              </a:pPr>
              <a:t>25</a:t>
            </a:fld>
            <a:endParaRPr lang="he-IL" sz="1100" dirty="0" smtClean="0">
              <a:solidFill>
                <a:prstClr val="white">
                  <a:lumMod val="75000"/>
                </a:prstClr>
              </a:solidFill>
            </a:endParaRPr>
          </a:p>
        </p:txBody>
      </p:sp>
    </p:spTree>
    <p:extLst>
      <p:ext uri="{BB962C8B-B14F-4D97-AF65-F5344CB8AC3E}">
        <p14:creationId xmlns:p14="http://schemas.microsoft.com/office/powerpoint/2010/main" val="2958752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E49147-667F-4D3A-8E27-20E41ED7F7BF}" type="slidenum">
              <a:rPr lang="he-IL" sz="1800" smtClean="0"/>
              <a:pPr fontAlgn="base">
                <a:spcBef>
                  <a:spcPct val="0"/>
                </a:spcBef>
                <a:spcAft>
                  <a:spcPct val="0"/>
                </a:spcAft>
                <a:defRPr/>
              </a:pPr>
              <a:t>26</a:t>
            </a:fld>
            <a:endParaRPr lang="he-IL" sz="1800" dirty="0" smtClean="0"/>
          </a:p>
        </p:txBody>
      </p:sp>
      <p:sp>
        <p:nvSpPr>
          <p:cNvPr id="9" name="כותרת 8"/>
          <p:cNvSpPr>
            <a:spLocks noGrp="1"/>
          </p:cNvSpPr>
          <p:nvPr>
            <p:ph type="title"/>
          </p:nvPr>
        </p:nvSpPr>
        <p:spPr>
          <a:xfrm>
            <a:off x="217488" y="36935"/>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2" name="קבוצה 1"/>
          <p:cNvGrpSpPr/>
          <p:nvPr/>
        </p:nvGrpSpPr>
        <p:grpSpPr>
          <a:xfrm>
            <a:off x="3131840" y="2189163"/>
            <a:ext cx="5298083" cy="2150487"/>
            <a:chOff x="3667125" y="2189163"/>
            <a:chExt cx="5298083" cy="2150487"/>
          </a:xfrm>
        </p:grpSpPr>
        <p:grpSp>
          <p:nvGrpSpPr>
            <p:cNvPr id="45061" name="קבוצה 2"/>
            <p:cNvGrpSpPr>
              <a:grpSpLocks/>
            </p:cNvGrpSpPr>
            <p:nvPr/>
          </p:nvGrpSpPr>
          <p:grpSpPr bwMode="auto">
            <a:xfrm>
              <a:off x="3708400" y="3602036"/>
              <a:ext cx="5256808" cy="737614"/>
              <a:chOff x="3708845" y="3601782"/>
              <a:chExt cx="5256175" cy="737362"/>
            </a:xfrm>
          </p:grpSpPr>
          <p:grpSp>
            <p:nvGrpSpPr>
              <p:cNvPr id="45066" name="קבוצה 1"/>
              <p:cNvGrpSpPr>
                <a:grpSpLocks/>
              </p:cNvGrpSpPr>
              <p:nvPr/>
            </p:nvGrpSpPr>
            <p:grpSpPr bwMode="auto">
              <a:xfrm>
                <a:off x="3708845" y="3833478"/>
                <a:ext cx="5256175" cy="505666"/>
                <a:chOff x="2628725" y="4401530"/>
                <a:chExt cx="5256175" cy="505666"/>
              </a:xfrm>
            </p:grpSpPr>
            <p:sp>
              <p:nvSpPr>
                <p:cNvPr id="11" name="Rectangle 3"/>
                <p:cNvSpPr/>
                <p:nvPr/>
              </p:nvSpPr>
              <p:spPr>
                <a:xfrm>
                  <a:off x="2628725" y="4787160"/>
                  <a:ext cx="3879383" cy="46022"/>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TextBox 11"/>
                <p:cNvSpPr txBox="1"/>
                <p:nvPr/>
              </p:nvSpPr>
              <p:spPr>
                <a:xfrm>
                  <a:off x="5436675" y="4401530"/>
                  <a:ext cx="792067"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ACC</a:t>
                  </a:r>
                  <a:endParaRPr lang="he-IL" kern="0" dirty="0">
                    <a:solidFill>
                      <a:srgbClr val="1D4C72"/>
                    </a:solidFill>
                    <a:latin typeface="Arial"/>
                    <a:cs typeface="Arial"/>
                  </a:endParaRPr>
                </a:p>
              </p:txBody>
            </p:sp>
            <p:sp>
              <p:nvSpPr>
                <p:cNvPr id="13" name="TextBox 12"/>
                <p:cNvSpPr txBox="1"/>
                <p:nvPr/>
              </p:nvSpPr>
              <p:spPr>
                <a:xfrm>
                  <a:off x="2781107" y="4401530"/>
                  <a:ext cx="792068"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AAU</a:t>
                  </a:r>
                  <a:endParaRPr lang="he-IL" kern="0" dirty="0">
                    <a:solidFill>
                      <a:srgbClr val="1D4C72"/>
                    </a:solidFill>
                    <a:latin typeface="Arial"/>
                    <a:cs typeface="Arial"/>
                  </a:endParaRPr>
                </a:p>
              </p:txBody>
            </p:sp>
            <p:sp>
              <p:nvSpPr>
                <p:cNvPr id="14" name="TextBox 13"/>
                <p:cNvSpPr txBox="1"/>
                <p:nvPr/>
              </p:nvSpPr>
              <p:spPr>
                <a:xfrm>
                  <a:off x="4070001" y="4469769"/>
                  <a:ext cx="792068" cy="36817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GCA</a:t>
                  </a:r>
                  <a:endParaRPr lang="he-IL" kern="0" dirty="0">
                    <a:solidFill>
                      <a:srgbClr val="1D4C72"/>
                    </a:solidFill>
                    <a:latin typeface="Arial"/>
                    <a:cs typeface="Arial"/>
                  </a:endParaRPr>
                </a:p>
              </p:txBody>
            </p:sp>
            <p:sp>
              <p:nvSpPr>
                <p:cNvPr id="15" name="TextBox 14"/>
                <p:cNvSpPr txBox="1"/>
                <p:nvPr/>
              </p:nvSpPr>
              <p:spPr>
                <a:xfrm>
                  <a:off x="6372194" y="4537436"/>
                  <a:ext cx="1512706"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-שליח</a:t>
                  </a:r>
                </a:p>
              </p:txBody>
            </p:sp>
          </p:grpSp>
          <p:sp>
            <p:nvSpPr>
              <p:cNvPr id="16" name="TextBox 15"/>
              <p:cNvSpPr txBox="1"/>
              <p:nvPr/>
            </p:nvSpPr>
            <p:spPr>
              <a:xfrm>
                <a:off x="3861227" y="3603368"/>
                <a:ext cx="792068" cy="36817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FF6600"/>
                    </a:solidFill>
                    <a:latin typeface="Arial"/>
                    <a:cs typeface="Arial"/>
                  </a:rPr>
                  <a:t>UUA</a:t>
                </a:r>
                <a:endParaRPr lang="he-IL" kern="0" dirty="0">
                  <a:solidFill>
                    <a:srgbClr val="FF6600"/>
                  </a:solidFill>
                  <a:latin typeface="Arial"/>
                  <a:cs typeface="Arial"/>
                </a:endParaRPr>
              </a:p>
            </p:txBody>
          </p:sp>
          <p:sp>
            <p:nvSpPr>
              <p:cNvPr id="17" name="TextBox 16"/>
              <p:cNvSpPr txBox="1"/>
              <p:nvPr/>
            </p:nvSpPr>
            <p:spPr>
              <a:xfrm>
                <a:off x="5150121" y="3614478"/>
                <a:ext cx="792068"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FF6600"/>
                    </a:solidFill>
                    <a:latin typeface="Arial"/>
                    <a:cs typeface="Arial"/>
                  </a:rPr>
                  <a:t>CGU</a:t>
                </a:r>
                <a:endParaRPr lang="he-IL" kern="0" dirty="0">
                  <a:solidFill>
                    <a:srgbClr val="FF6600"/>
                  </a:solidFill>
                  <a:latin typeface="Arial"/>
                  <a:cs typeface="Arial"/>
                </a:endParaRPr>
              </a:p>
            </p:txBody>
          </p:sp>
          <p:sp>
            <p:nvSpPr>
              <p:cNvPr id="18" name="TextBox 17"/>
              <p:cNvSpPr txBox="1"/>
              <p:nvPr/>
            </p:nvSpPr>
            <p:spPr>
              <a:xfrm>
                <a:off x="6516795" y="3601782"/>
                <a:ext cx="792067"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FF6600"/>
                    </a:solidFill>
                    <a:latin typeface="Arial"/>
                    <a:cs typeface="Arial"/>
                  </a:rPr>
                  <a:t>UGG</a:t>
                </a:r>
                <a:endParaRPr lang="he-IL" kern="0" dirty="0">
                  <a:solidFill>
                    <a:srgbClr val="FF6600"/>
                  </a:solidFill>
                  <a:latin typeface="Arial"/>
                  <a:cs typeface="Arial"/>
                </a:endParaRPr>
              </a:p>
            </p:txBody>
          </p:sp>
        </p:grpSp>
        <p:pic>
          <p:nvPicPr>
            <p:cNvPr id="4506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189163"/>
              <a:ext cx="126841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463" y="2189163"/>
              <a:ext cx="126682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189163"/>
              <a:ext cx="126841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271463" y="620688"/>
            <a:ext cx="818356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4:</a:t>
            </a:r>
          </a:p>
          <a:p>
            <a:pPr fontAlgn="auto">
              <a:spcBef>
                <a:spcPts val="0"/>
              </a:spcBef>
              <a:spcAft>
                <a:spcPts val="0"/>
              </a:spcAft>
              <a:defRPr/>
            </a:pPr>
            <a:r>
              <a:rPr lang="he-IL" kern="0" dirty="0">
                <a:solidFill>
                  <a:srgbClr val="1D4C72"/>
                </a:solidFill>
                <a:latin typeface="Arial"/>
                <a:cs typeface="Arial"/>
              </a:rPr>
              <a:t>רשמו את האנטי-קודונים של מולקולות ה-</a:t>
            </a:r>
            <a:r>
              <a:rPr lang="en-US" kern="0" dirty="0">
                <a:solidFill>
                  <a:srgbClr val="1D4C72"/>
                </a:solidFill>
                <a:latin typeface="Arial"/>
                <a:cs typeface="Arial"/>
              </a:rPr>
              <a:t>RNA</a:t>
            </a:r>
            <a:r>
              <a:rPr lang="he-IL" kern="0" dirty="0">
                <a:solidFill>
                  <a:srgbClr val="1D4C72"/>
                </a:solidFill>
                <a:latin typeface="Arial"/>
                <a:cs typeface="Arial"/>
              </a:rPr>
              <a:t>-מוביל שתתקשרנה למולקולת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–שליח הבאה:</a:t>
            </a:r>
          </a:p>
          <a:p>
            <a:pPr fontAlgn="auto">
              <a:spcBef>
                <a:spcPts val="0"/>
              </a:spcBef>
              <a:spcAft>
                <a:spcPts val="0"/>
              </a:spcAft>
              <a:defRPr/>
            </a:pPr>
            <a:r>
              <a:rPr lang="he-IL" kern="0" dirty="0">
                <a:solidFill>
                  <a:srgbClr val="1D4C72"/>
                </a:solidFill>
                <a:latin typeface="Arial"/>
                <a:cs typeface="Arial"/>
              </a:rPr>
              <a:t>                                                                            </a:t>
            </a:r>
          </a:p>
        </p:txBody>
      </p:sp>
      <p:sp>
        <p:nvSpPr>
          <p:cNvPr id="2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prstClr val="white">
                    <a:lumMod val="75000"/>
                  </a:prstClr>
                </a:solidFill>
              </a:rPr>
              <a:pPr fontAlgn="base">
                <a:spcBef>
                  <a:spcPct val="0"/>
                </a:spcBef>
                <a:spcAft>
                  <a:spcPct val="0"/>
                </a:spcAft>
                <a:defRPr/>
              </a:pPr>
              <a:t>26</a:t>
            </a:fld>
            <a:endParaRPr lang="he-IL" sz="1100" dirty="0" smtClean="0">
              <a:solidFill>
                <a:prstClr val="white">
                  <a:lumMod val="75000"/>
                </a:prstClr>
              </a:solidFill>
            </a:endParaRPr>
          </a:p>
        </p:txBody>
      </p:sp>
    </p:spTree>
    <p:extLst>
      <p:ext uri="{BB962C8B-B14F-4D97-AF65-F5344CB8AC3E}">
        <p14:creationId xmlns:p14="http://schemas.microsoft.com/office/powerpoint/2010/main" val="3872185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5: תהליך התעתוק ותהליך התרגום</a:t>
            </a:r>
            <a:endParaRPr lang="he-IL" sz="1800" dirty="0" smtClean="0"/>
          </a:p>
        </p:txBody>
      </p:sp>
      <p:sp>
        <p:nvSpPr>
          <p:cNvPr id="8" name="TextBox 7"/>
          <p:cNvSpPr txBox="1"/>
          <p:nvPr/>
        </p:nvSpPr>
        <p:spPr>
          <a:xfrm>
            <a:off x="361950" y="548680"/>
            <a:ext cx="8183563" cy="59086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5:</a:t>
            </a:r>
          </a:p>
          <a:p>
            <a:pPr fontAlgn="auto">
              <a:spcBef>
                <a:spcPts val="0"/>
              </a:spcBef>
              <a:spcAft>
                <a:spcPts val="0"/>
              </a:spcAft>
              <a:defRPr/>
            </a:pPr>
            <a:r>
              <a:rPr lang="he-IL" kern="0" dirty="0">
                <a:solidFill>
                  <a:schemeClr val="tx2"/>
                </a:solidFill>
                <a:latin typeface="Arial"/>
                <a:cs typeface="Arial"/>
              </a:rPr>
              <a:t>לפניכם רצף הבסיסים בקטע כלשהו ב־</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א. רשמו את רצף הבסיסים ב־</a:t>
            </a:r>
            <a:r>
              <a:rPr lang="en-US" kern="0" dirty="0">
                <a:solidFill>
                  <a:schemeClr val="tx2"/>
                </a:solidFill>
                <a:latin typeface="Arial"/>
                <a:cs typeface="Arial"/>
              </a:rPr>
              <a:t>mRNA</a:t>
            </a:r>
            <a:r>
              <a:rPr lang="he-IL" kern="0" dirty="0">
                <a:solidFill>
                  <a:schemeClr val="tx2"/>
                </a:solidFill>
                <a:latin typeface="Arial"/>
                <a:cs typeface="Arial"/>
              </a:rPr>
              <a:t>, שייבנה על גבי גדיל א' של ה־</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ב'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G   T    A   C   T   A   T   A   T   G   G   A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FF6600"/>
                </a:solidFill>
                <a:latin typeface="Arial"/>
                <a:cs typeface="Arial"/>
              </a:rPr>
              <a:t>RNA</a:t>
            </a:r>
            <a:endParaRPr lang="he-IL" kern="0" dirty="0">
              <a:solidFill>
                <a:srgbClr val="FF6600"/>
              </a:solidFill>
              <a:latin typeface="Arial"/>
              <a:cs typeface="Arial"/>
            </a:endParaRPr>
          </a:p>
          <a:p>
            <a:pPr fontAlgn="auto">
              <a:spcBef>
                <a:spcPts val="0"/>
              </a:spcBef>
              <a:spcAft>
                <a:spcPts val="0"/>
              </a:spcAft>
              <a:defRPr/>
            </a:pPr>
            <a:endParaRPr lang="en-US" kern="0" dirty="0">
              <a:solidFill>
                <a:srgbClr val="FF6600"/>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א'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C   A    T   G   A   T   A   T   A   C   C   T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ב. מהו רצף החומצות האמיניות במקטע החלבון </a:t>
            </a:r>
          </a:p>
          <a:p>
            <a:pPr fontAlgn="auto">
              <a:spcBef>
                <a:spcPts val="0"/>
              </a:spcBef>
              <a:spcAft>
                <a:spcPts val="0"/>
              </a:spcAft>
              <a:defRPr/>
            </a:pPr>
            <a:r>
              <a:rPr lang="he-IL" kern="0" dirty="0">
                <a:solidFill>
                  <a:schemeClr val="tx2"/>
                </a:solidFill>
                <a:latin typeface="Arial"/>
                <a:cs typeface="Arial"/>
              </a:rPr>
              <a:t>שייווצר מתרגום מולקולת </a:t>
            </a:r>
            <a:r>
              <a:rPr lang="en-US" kern="0" dirty="0">
                <a:solidFill>
                  <a:schemeClr val="tx2"/>
                </a:solidFill>
                <a:latin typeface="Arial"/>
                <a:cs typeface="Arial"/>
              </a:rPr>
              <a:t>mRNA</a:t>
            </a:r>
            <a:r>
              <a:rPr lang="he-IL" kern="0" dirty="0">
                <a:solidFill>
                  <a:schemeClr val="tx2"/>
                </a:solidFill>
                <a:latin typeface="Arial"/>
                <a:cs typeface="Arial"/>
              </a:rPr>
              <a:t> זו?</a:t>
            </a:r>
          </a:p>
          <a:p>
            <a:pPr fontAlgn="auto">
              <a:spcBef>
                <a:spcPts val="0"/>
              </a:spcBef>
              <a:spcAft>
                <a:spcPts val="0"/>
              </a:spcAft>
              <a:defRPr/>
            </a:pPr>
            <a:r>
              <a:rPr lang="he-IL" kern="0" dirty="0">
                <a:solidFill>
                  <a:schemeClr val="tx2"/>
                </a:solidFill>
                <a:latin typeface="Arial"/>
                <a:cs typeface="Arial"/>
              </a:rPr>
              <a:t>היעזרו בטבלת הקוד הגנטי המצורפת</a:t>
            </a:r>
          </a:p>
          <a:p>
            <a:pPr fontAlgn="auto">
              <a:spcBef>
                <a:spcPts val="0"/>
              </a:spcBef>
              <a:spcAft>
                <a:spcPts val="0"/>
              </a:spcAft>
              <a:defRPr/>
            </a:pPr>
            <a:r>
              <a:rPr lang="he-IL" kern="0" dirty="0">
                <a:solidFill>
                  <a:schemeClr val="tx2"/>
                </a:solidFill>
                <a:latin typeface="Arial"/>
                <a:cs typeface="Arial"/>
              </a:rPr>
              <a:t>(בטבלה זו מופיעות 4 מתוך 20 החומצות האמיניות </a:t>
            </a:r>
          </a:p>
          <a:p>
            <a:pPr fontAlgn="auto">
              <a:spcBef>
                <a:spcPts val="0"/>
              </a:spcBef>
              <a:spcAft>
                <a:spcPts val="0"/>
              </a:spcAft>
              <a:defRPr/>
            </a:pPr>
            <a:r>
              <a:rPr lang="he-IL" kern="0" dirty="0">
                <a:solidFill>
                  <a:schemeClr val="tx2"/>
                </a:solidFill>
                <a:latin typeface="Arial"/>
                <a:cs typeface="Arial"/>
              </a:rPr>
              <a:t>הקיימות בטבע).</a:t>
            </a:r>
          </a:p>
          <a:p>
            <a:pPr fontAlgn="auto">
              <a:spcBef>
                <a:spcPts val="0"/>
              </a:spcBef>
              <a:spcAft>
                <a:spcPts val="0"/>
              </a:spcAft>
              <a:defRPr/>
            </a:pPr>
            <a:r>
              <a:rPr lang="he-IL" kern="0" dirty="0">
                <a:solidFill>
                  <a:schemeClr val="tx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p:txBody>
      </p:sp>
      <p:grpSp>
        <p:nvGrpSpPr>
          <p:cNvPr id="88069" name="קבוצה 6"/>
          <p:cNvGrpSpPr>
            <a:grpSpLocks/>
          </p:cNvGrpSpPr>
          <p:nvPr/>
        </p:nvGrpSpPr>
        <p:grpSpPr bwMode="auto">
          <a:xfrm>
            <a:off x="1520825" y="3294063"/>
            <a:ext cx="4000500" cy="557212"/>
            <a:chOff x="1680259" y="3293505"/>
            <a:chExt cx="4000075" cy="557522"/>
          </a:xfrm>
        </p:grpSpPr>
        <p:sp>
          <p:nvSpPr>
            <p:cNvPr id="11" name="TextBox 10"/>
            <p:cNvSpPr txBox="1"/>
            <p:nvPr/>
          </p:nvSpPr>
          <p:spPr>
            <a:xfrm>
              <a:off x="4788254" y="3293505"/>
              <a:ext cx="892080" cy="540050"/>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p>
          </p:txBody>
        </p:sp>
        <p:sp>
          <p:nvSpPr>
            <p:cNvPr id="12" name="TextBox 11"/>
            <p:cNvSpPr txBox="1"/>
            <p:nvPr/>
          </p:nvSpPr>
          <p:spPr>
            <a:xfrm>
              <a:off x="2689802" y="3310977"/>
              <a:ext cx="892080" cy="540050"/>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3" name="TextBox 12"/>
            <p:cNvSpPr txBox="1"/>
            <p:nvPr/>
          </p:nvSpPr>
          <p:spPr>
            <a:xfrm>
              <a:off x="3719980" y="3310977"/>
              <a:ext cx="892080" cy="540050"/>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4" name="TextBox 13"/>
            <p:cNvSpPr txBox="1"/>
            <p:nvPr/>
          </p:nvSpPr>
          <p:spPr>
            <a:xfrm>
              <a:off x="1680259" y="3293505"/>
              <a:ext cx="892080" cy="540050"/>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p>
          </p:txBody>
        </p:sp>
      </p:grpSp>
      <p:graphicFrame>
        <p:nvGraphicFramePr>
          <p:cNvPr id="16" name="טבלה 15"/>
          <p:cNvGraphicFramePr>
            <a:graphicFrameLocks noGrp="1"/>
          </p:cNvGraphicFramePr>
          <p:nvPr>
            <p:extLst>
              <p:ext uri="{D42A27DB-BD31-4B8C-83A1-F6EECF244321}">
                <p14:modId xmlns:p14="http://schemas.microsoft.com/office/powerpoint/2010/main" val="483395298"/>
              </p:ext>
            </p:extLst>
          </p:nvPr>
        </p:nvGraphicFramePr>
        <p:xfrm>
          <a:off x="468313" y="4221088"/>
          <a:ext cx="3097212" cy="2363786"/>
        </p:xfrm>
        <a:graphic>
          <a:graphicData uri="http://schemas.openxmlformats.org/drawingml/2006/table">
            <a:tbl>
              <a:tblPr rtl="1" firstRow="1" bandRow="1">
                <a:tableStyleId>{5C22544A-7EE6-4342-B048-85BDC9FD1C3A}</a:tableStyleId>
              </a:tblPr>
              <a:tblGrid>
                <a:gridCol w="1548606"/>
                <a:gridCol w="1548606"/>
              </a:tblGrid>
              <a:tr h="945344">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61" marB="45761"/>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he-IL" sz="1400" u="sng" dirty="0" smtClean="0">
                          <a:solidFill>
                            <a:srgbClr val="FF0000"/>
                          </a:solidFill>
                          <a:latin typeface="Arial"/>
                          <a:cs typeface="Arial"/>
                        </a:rPr>
                        <a:t>־</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61" marB="45761"/>
                </a:tc>
              </a:tr>
              <a:tr h="371155">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61" marB="45761"/>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61" marB="45761"/>
                </a:tc>
              </a:tr>
              <a:tr h="371155">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61" marB="45761"/>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61" marB="45761"/>
                </a:tc>
              </a:tr>
              <a:tr h="371155">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61" marB="45761"/>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61" marB="45761"/>
                </a:tc>
              </a:tr>
              <a:tr h="304977">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61" marB="45761"/>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61" marB="45761"/>
                </a:tc>
              </a:tr>
            </a:tbl>
          </a:graphicData>
        </a:graphic>
      </p:graphicFrame>
      <p:sp>
        <p:nvSpPr>
          <p:cNvPr id="15"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60D69A2-86DF-4742-9747-3AF32DDBCD86}" type="slidenum">
              <a:rPr lang="he-IL" sz="1100" smtClean="0">
                <a:solidFill>
                  <a:schemeClr val="bg1">
                    <a:lumMod val="75000"/>
                  </a:schemeClr>
                </a:solidFill>
              </a:rPr>
              <a:pPr fontAlgn="base">
                <a:spcBef>
                  <a:spcPct val="0"/>
                </a:spcBef>
                <a:spcAft>
                  <a:spcPct val="0"/>
                </a:spcAft>
                <a:defRPr/>
              </a:pPr>
              <a:t>27</a:t>
            </a:fld>
            <a:endParaRPr lang="he-IL" sz="1100" dirty="0" smtClean="0">
              <a:solidFill>
                <a:schemeClr val="bg1">
                  <a:lumMod val="75000"/>
                </a:schemeClr>
              </a:solidFill>
            </a:endParaRPr>
          </a:p>
        </p:txBody>
      </p:sp>
      <p:sp>
        <p:nvSpPr>
          <p:cNvPr id="1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aphicFrame>
        <p:nvGraphicFramePr>
          <p:cNvPr id="10" name="טבלה 9"/>
          <p:cNvGraphicFramePr>
            <a:graphicFrameLocks noGrp="1"/>
          </p:cNvGraphicFramePr>
          <p:nvPr>
            <p:extLst>
              <p:ext uri="{D42A27DB-BD31-4B8C-83A1-F6EECF244321}">
                <p14:modId xmlns:p14="http://schemas.microsoft.com/office/powerpoint/2010/main" val="2726733154"/>
              </p:ext>
            </p:extLst>
          </p:nvPr>
        </p:nvGraphicFramePr>
        <p:xfrm>
          <a:off x="468313" y="4221088"/>
          <a:ext cx="3097212" cy="2428876"/>
        </p:xfrm>
        <a:graphic>
          <a:graphicData uri="http://schemas.openxmlformats.org/drawingml/2006/table">
            <a:tbl>
              <a:tblPr rtl="1" firstRow="1" bandRow="1">
                <a:tableStyleId>{5C22544A-7EE6-4342-B048-85BDC9FD1C3A}</a:tableStyleId>
              </a:tblPr>
              <a:tblGrid>
                <a:gridCol w="1548606"/>
                <a:gridCol w="1548606"/>
              </a:tblGrid>
              <a:tr h="944920">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40" marB="45740"/>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40" marB="45740"/>
                </a:tc>
              </a:tr>
            </a:tbl>
          </a:graphicData>
        </a:graphic>
      </p:graphicFrame>
      <p:grpSp>
        <p:nvGrpSpPr>
          <p:cNvPr id="89112" name="קבוצה 24"/>
          <p:cNvGrpSpPr>
            <a:grpSpLocks/>
          </p:cNvGrpSpPr>
          <p:nvPr/>
        </p:nvGrpSpPr>
        <p:grpSpPr bwMode="auto">
          <a:xfrm>
            <a:off x="1514475" y="3300413"/>
            <a:ext cx="4000500" cy="560387"/>
            <a:chOff x="1680259" y="3290130"/>
            <a:chExt cx="4000075" cy="560897"/>
          </a:xfrm>
        </p:grpSpPr>
        <p:sp>
          <p:nvSpPr>
            <p:cNvPr id="20" name="TextBox 19"/>
            <p:cNvSpPr txBox="1"/>
            <p:nvPr/>
          </p:nvSpPr>
          <p:spPr>
            <a:xfrm>
              <a:off x="4788254" y="3290130"/>
              <a:ext cx="892080" cy="540241"/>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r>
                <a:rPr lang="he-IL" sz="2000" dirty="0">
                  <a:latin typeface="+mn-lt"/>
                  <a:cs typeface="+mn-cs"/>
                </a:rPr>
                <a:t>גליצין</a:t>
              </a:r>
            </a:p>
          </p:txBody>
        </p:sp>
        <p:sp>
          <p:nvSpPr>
            <p:cNvPr id="21" name="TextBox 20"/>
            <p:cNvSpPr txBox="1"/>
            <p:nvPr/>
          </p:nvSpPr>
          <p:spPr>
            <a:xfrm>
              <a:off x="2689802" y="3310786"/>
              <a:ext cx="892080" cy="540241"/>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latin typeface="+mn-lt"/>
                  <a:cs typeface="+mn-cs"/>
                </a:rPr>
                <a:t>לאוצין</a:t>
              </a:r>
            </a:p>
          </p:txBody>
        </p:sp>
        <p:sp>
          <p:nvSpPr>
            <p:cNvPr id="22" name="TextBox 21"/>
            <p:cNvSpPr txBox="1"/>
            <p:nvPr/>
          </p:nvSpPr>
          <p:spPr>
            <a:xfrm>
              <a:off x="3719980" y="3310786"/>
              <a:ext cx="892080" cy="540241"/>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latin typeface="+mn-lt"/>
                  <a:cs typeface="+mn-cs"/>
                </a:rPr>
                <a:t>טירוזין</a:t>
              </a:r>
            </a:p>
          </p:txBody>
        </p:sp>
        <p:sp>
          <p:nvSpPr>
            <p:cNvPr id="23" name="TextBox 22"/>
            <p:cNvSpPr txBox="1"/>
            <p:nvPr/>
          </p:nvSpPr>
          <p:spPr>
            <a:xfrm>
              <a:off x="1680259" y="3290130"/>
              <a:ext cx="892080" cy="540241"/>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latin typeface="+mn-lt"/>
                  <a:cs typeface="+mn-cs"/>
                </a:rPr>
                <a:t> ולין</a:t>
              </a:r>
            </a:p>
          </p:txBody>
        </p:sp>
      </p:grpSp>
      <p:sp>
        <p:nvSpPr>
          <p:cNvPr id="12" name="TextBox 11"/>
          <p:cNvSpPr txBox="1"/>
          <p:nvPr/>
        </p:nvSpPr>
        <p:spPr>
          <a:xfrm>
            <a:off x="355600" y="548680"/>
            <a:ext cx="8183563" cy="5632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5:</a:t>
            </a:r>
          </a:p>
          <a:p>
            <a:pPr fontAlgn="auto">
              <a:spcBef>
                <a:spcPts val="0"/>
              </a:spcBef>
              <a:spcAft>
                <a:spcPts val="0"/>
              </a:spcAft>
              <a:defRPr/>
            </a:pPr>
            <a:r>
              <a:rPr lang="he-IL" kern="0" dirty="0">
                <a:solidFill>
                  <a:schemeClr val="tx2"/>
                </a:solidFill>
                <a:latin typeface="Arial"/>
                <a:cs typeface="Arial"/>
              </a:rPr>
              <a:t>לפניכם רצף הבסיסים בקטע כלשהו ב־</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א. רשמו את רצף הבסיסים ב־</a:t>
            </a:r>
            <a:r>
              <a:rPr lang="en-US" kern="0" dirty="0">
                <a:solidFill>
                  <a:schemeClr val="tx2"/>
                </a:solidFill>
                <a:latin typeface="Arial"/>
                <a:cs typeface="Arial"/>
              </a:rPr>
              <a:t>mRNA</a:t>
            </a:r>
            <a:r>
              <a:rPr lang="he-IL" kern="0" dirty="0">
                <a:solidFill>
                  <a:schemeClr val="tx2"/>
                </a:solidFill>
                <a:latin typeface="Arial"/>
                <a:cs typeface="Arial"/>
              </a:rPr>
              <a:t> שייבנה על גבי גדיל א' של ה־</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ב'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G   T    A   C   T   A   T   A   T   G   G   A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FF6600"/>
                </a:solidFill>
                <a:latin typeface="Arial"/>
                <a:cs typeface="Arial"/>
              </a:rPr>
              <a:t>RNA</a:t>
            </a:r>
            <a:r>
              <a:rPr lang="he-IL" kern="0" dirty="0">
                <a:solidFill>
                  <a:srgbClr val="FF6600"/>
                </a:solidFill>
                <a:latin typeface="Arial"/>
                <a:cs typeface="Arial"/>
              </a:rPr>
              <a:t> </a:t>
            </a:r>
            <a:r>
              <a:rPr lang="en-US" kern="0" dirty="0">
                <a:solidFill>
                  <a:srgbClr val="FF0000"/>
                </a:solidFill>
                <a:latin typeface="Arial"/>
                <a:cs typeface="Arial"/>
              </a:rPr>
              <a:t>G   U    A   C   U   A   U   A   U   G   G   A</a:t>
            </a:r>
            <a:r>
              <a:rPr lang="en-US" kern="0" dirty="0">
                <a:solidFill>
                  <a:srgbClr val="1D4C72"/>
                </a:solidFill>
                <a:latin typeface="Arial"/>
                <a:cs typeface="Arial"/>
              </a:rPr>
              <a:t>                                      </a:t>
            </a:r>
            <a:r>
              <a:rPr lang="he-IL" kern="0" dirty="0">
                <a:solidFill>
                  <a:srgbClr val="1D4C72"/>
                </a:solidFill>
                <a:latin typeface="Arial"/>
                <a:cs typeface="Arial"/>
              </a:rPr>
              <a:t> </a:t>
            </a:r>
            <a:r>
              <a:rPr lang="he-IL" kern="0" dirty="0">
                <a:solidFill>
                  <a:srgbClr val="FF6600"/>
                </a:solidFill>
                <a:latin typeface="Arial"/>
                <a:cs typeface="Arial"/>
              </a:rPr>
              <a:t>       </a:t>
            </a:r>
            <a:r>
              <a:rPr lang="en-US" kern="0" dirty="0">
                <a:solidFill>
                  <a:srgbClr val="FF6600"/>
                </a:solidFill>
                <a:latin typeface="Arial"/>
                <a:cs typeface="Arial"/>
              </a:rPr>
              <a:t> </a:t>
            </a:r>
            <a:r>
              <a:rPr lang="he-IL" kern="0" dirty="0">
                <a:solidFill>
                  <a:srgbClr val="1D4C72"/>
                </a:solidFill>
                <a:latin typeface="Arial"/>
                <a:cs typeface="Arial"/>
              </a:rPr>
              <a:t>גדיל א'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C   A    T   G   A   T   A   T   A   C   C   T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ב. </a:t>
            </a:r>
            <a:r>
              <a:rPr lang="he-IL" kern="0" dirty="0">
                <a:solidFill>
                  <a:schemeClr val="tx2"/>
                </a:solidFill>
                <a:latin typeface="Arial"/>
                <a:cs typeface="Arial"/>
              </a:rPr>
              <a:t>מהו רצף החומצות האמיניות במקטע החלבון </a:t>
            </a:r>
          </a:p>
          <a:p>
            <a:pPr fontAlgn="auto">
              <a:spcBef>
                <a:spcPts val="0"/>
              </a:spcBef>
              <a:spcAft>
                <a:spcPts val="0"/>
              </a:spcAft>
              <a:defRPr/>
            </a:pPr>
            <a:r>
              <a:rPr lang="he-IL" kern="0" dirty="0">
                <a:solidFill>
                  <a:schemeClr val="tx2"/>
                </a:solidFill>
                <a:latin typeface="Arial"/>
                <a:cs typeface="Arial"/>
              </a:rPr>
              <a:t>שייווצר מתרגום מולקולת </a:t>
            </a:r>
            <a:r>
              <a:rPr lang="en-US" kern="0" dirty="0">
                <a:solidFill>
                  <a:schemeClr val="tx2"/>
                </a:solidFill>
                <a:latin typeface="Arial"/>
                <a:cs typeface="Arial"/>
              </a:rPr>
              <a:t>mRNA</a:t>
            </a:r>
            <a:r>
              <a:rPr lang="he-IL" kern="0" dirty="0">
                <a:solidFill>
                  <a:schemeClr val="tx2"/>
                </a:solidFill>
                <a:latin typeface="Arial"/>
                <a:cs typeface="Arial"/>
              </a:rPr>
              <a:t> זו?</a:t>
            </a:r>
          </a:p>
          <a:p>
            <a:pPr fontAlgn="auto">
              <a:spcBef>
                <a:spcPts val="0"/>
              </a:spcBef>
              <a:spcAft>
                <a:spcPts val="0"/>
              </a:spcAft>
              <a:defRPr/>
            </a:pPr>
            <a:r>
              <a:rPr lang="he-IL" kern="0" dirty="0">
                <a:solidFill>
                  <a:schemeClr val="tx2"/>
                </a:solidFill>
                <a:latin typeface="Arial"/>
                <a:cs typeface="Arial"/>
              </a:rPr>
              <a:t>היעזרו בטבלת הקוד הגנטי המצורפת</a:t>
            </a:r>
          </a:p>
          <a:p>
            <a:pPr fontAlgn="auto">
              <a:spcBef>
                <a:spcPts val="0"/>
              </a:spcBef>
              <a:spcAft>
                <a:spcPts val="0"/>
              </a:spcAft>
              <a:defRPr/>
            </a:pPr>
            <a:r>
              <a:rPr lang="he-IL" kern="0" dirty="0">
                <a:solidFill>
                  <a:schemeClr val="tx2"/>
                </a:solidFill>
                <a:latin typeface="Arial"/>
                <a:cs typeface="Arial"/>
              </a:rPr>
              <a:t>(בטבלה זו מופיעות 4 מתוך 20 החומצות האמיניות </a:t>
            </a:r>
          </a:p>
          <a:p>
            <a:pPr fontAlgn="auto">
              <a:spcBef>
                <a:spcPts val="0"/>
              </a:spcBef>
              <a:spcAft>
                <a:spcPts val="0"/>
              </a:spcAft>
              <a:defRPr/>
            </a:pPr>
            <a:r>
              <a:rPr lang="he-IL" kern="0" dirty="0">
                <a:solidFill>
                  <a:schemeClr val="tx2"/>
                </a:solidFill>
                <a:latin typeface="Arial"/>
                <a:cs typeface="Arial"/>
              </a:rPr>
              <a:t>הקיימות בטבע).</a:t>
            </a:r>
          </a:p>
          <a:p>
            <a:pPr fontAlgn="auto">
              <a:spcBef>
                <a:spcPts val="0"/>
              </a:spcBef>
              <a:spcAft>
                <a:spcPts val="0"/>
              </a:spcAft>
              <a:defRPr/>
            </a:pPr>
            <a:r>
              <a:rPr lang="he-IL" kern="0" dirty="0">
                <a:solidFill>
                  <a:schemeClr val="tx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p:txBody>
      </p:sp>
      <p:sp>
        <p:nvSpPr>
          <p:cNvPr id="13"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4B76ADB-626A-49C1-9F8A-CAA9C3E64501}" type="slidenum">
              <a:rPr lang="he-IL" sz="1100" smtClean="0">
                <a:solidFill>
                  <a:schemeClr val="bg1">
                    <a:lumMod val="75000"/>
                  </a:schemeClr>
                </a:solidFill>
              </a:rPr>
              <a:pPr fontAlgn="base">
                <a:spcBef>
                  <a:spcPct val="0"/>
                </a:spcBef>
                <a:spcAft>
                  <a:spcPct val="0"/>
                </a:spcAft>
                <a:defRPr/>
              </a:pPr>
              <a:t>28</a:t>
            </a:fld>
            <a:endParaRPr lang="he-IL" sz="1100" dirty="0" smtClean="0">
              <a:solidFill>
                <a:schemeClr val="bg1">
                  <a:lumMod val="75000"/>
                </a:schemeClr>
              </a:solidFill>
            </a:endParaRPr>
          </a:p>
        </p:txBody>
      </p:sp>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ctrTitle"/>
          </p:nvPr>
        </p:nvSpPr>
        <p:spPr>
          <a:xfrm>
            <a:off x="714375" y="58738"/>
            <a:ext cx="7772400" cy="441325"/>
          </a:xfrm>
        </p:spPr>
        <p:txBody>
          <a:bodyPr/>
          <a:lstStyle/>
          <a:p>
            <a:pPr fontAlgn="auto">
              <a:defRPr/>
            </a:pPr>
            <a:r>
              <a:rPr lang="he-IL" sz="1800" b="1" dirty="0" smtClean="0">
                <a:solidFill>
                  <a:srgbClr val="FF6600"/>
                </a:solidFill>
                <a:ea typeface="+mn-ea"/>
              </a:rPr>
              <a:t>הקוד הגנטי</a:t>
            </a:r>
            <a:endParaRPr lang="he-IL" sz="1800" dirty="0" smtClean="0">
              <a:solidFill>
                <a:schemeClr val="accent6">
                  <a:lumMod val="50000"/>
                  <a:lumOff val="50000"/>
                </a:schemeClr>
              </a:solidFill>
            </a:endParaRPr>
          </a:p>
        </p:txBody>
      </p:sp>
      <p:sp>
        <p:nvSpPr>
          <p:cNvPr id="9" name="TextBox 8"/>
          <p:cNvSpPr txBox="1"/>
          <p:nvPr/>
        </p:nvSpPr>
        <p:spPr>
          <a:xfrm>
            <a:off x="271463" y="333375"/>
            <a:ext cx="8183562" cy="48006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he-IL" b="1" kern="0" dirty="0">
              <a:solidFill>
                <a:srgbClr val="1D4C72"/>
              </a:solidFill>
              <a:latin typeface="Arial"/>
              <a:cs typeface="Arial"/>
            </a:endParaRPr>
          </a:p>
          <a:p>
            <a:pPr marL="285750" indent="-285750" fontAlgn="auto">
              <a:spcBef>
                <a:spcPts val="0"/>
              </a:spcBef>
              <a:spcAft>
                <a:spcPts val="0"/>
              </a:spcAft>
              <a:buFont typeface="Wingdings" pitchFamily="2" charset="2"/>
              <a:buChar char="§"/>
              <a:defRPr/>
            </a:pPr>
            <a:r>
              <a:rPr lang="he-IL" kern="0" dirty="0">
                <a:latin typeface="Arial"/>
                <a:cs typeface="Arial"/>
              </a:rPr>
              <a:t>קיימים 64 קודונים שונים                 מכאן שרוב עשרים החומצות האמיניות הקיימות  </a:t>
            </a:r>
          </a:p>
          <a:p>
            <a:pPr fontAlgn="auto">
              <a:spcBef>
                <a:spcPts val="0"/>
              </a:spcBef>
              <a:spcAft>
                <a:spcPts val="0"/>
              </a:spcAft>
              <a:defRPr/>
            </a:pPr>
            <a:r>
              <a:rPr lang="he-IL" kern="0" dirty="0">
                <a:latin typeface="Arial"/>
                <a:cs typeface="Arial"/>
              </a:rPr>
              <a:t>                                                       מקודדות (=נקבעות) על ידי יותר מקודון אחד.</a:t>
            </a:r>
          </a:p>
          <a:p>
            <a:pPr fontAlgn="auto">
              <a:spcBef>
                <a:spcPts val="0"/>
              </a:spcBef>
              <a:spcAft>
                <a:spcPts val="0"/>
              </a:spcAft>
              <a:defRPr/>
            </a:pPr>
            <a:endParaRPr lang="he-IL" kern="0" dirty="0">
              <a:latin typeface="Arial"/>
              <a:cs typeface="Arial"/>
            </a:endParaRPr>
          </a:p>
          <a:p>
            <a:pPr marL="285750" indent="-285750" fontAlgn="auto">
              <a:spcBef>
                <a:spcPts val="0"/>
              </a:spcBef>
              <a:spcAft>
                <a:spcPts val="0"/>
              </a:spcAft>
              <a:buFont typeface="Wingdings" pitchFamily="2" charset="2"/>
              <a:buChar char="§"/>
              <a:defRPr/>
            </a:pPr>
            <a:r>
              <a:rPr lang="he-IL" kern="0" dirty="0">
                <a:latin typeface="Arial"/>
                <a:cs typeface="Arial"/>
              </a:rPr>
              <a:t>קיימים גם קודונים המהווים "סימני פיסוק": </a:t>
            </a:r>
            <a:r>
              <a:rPr lang="en-US" kern="0" dirty="0">
                <a:latin typeface="Arial"/>
                <a:cs typeface="Arial"/>
              </a:rPr>
              <a:t/>
            </a:r>
            <a:br>
              <a:rPr lang="en-US" kern="0" dirty="0">
                <a:latin typeface="Arial"/>
                <a:cs typeface="Arial"/>
              </a:rPr>
            </a:br>
            <a:r>
              <a:rPr lang="he-IL" kern="0" dirty="0">
                <a:latin typeface="Arial"/>
                <a:cs typeface="Arial"/>
              </a:rPr>
              <a:t>קודון המורה על התחלת התרגום (</a:t>
            </a:r>
            <a:r>
              <a:rPr lang="en-US" kern="0" dirty="0">
                <a:latin typeface="Arial"/>
                <a:cs typeface="Arial"/>
              </a:rPr>
              <a:t>AUG</a:t>
            </a:r>
            <a:r>
              <a:rPr lang="he-IL" kern="0" dirty="0">
                <a:latin typeface="Arial"/>
                <a:cs typeface="Arial"/>
              </a:rPr>
              <a:t>), וכמה קודונים המורים על סיומו.</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    סדרת 64 הקודונים היא </a:t>
            </a:r>
            <a:r>
              <a:rPr lang="he-IL" u="sng" kern="0" dirty="0">
                <a:solidFill>
                  <a:schemeClr val="accent3"/>
                </a:solidFill>
                <a:latin typeface="Arial"/>
                <a:cs typeface="Arial"/>
              </a:rPr>
              <a:t>הקוד הגנטי</a:t>
            </a:r>
            <a:r>
              <a:rPr lang="he-IL" kern="0" dirty="0">
                <a:solidFill>
                  <a:schemeClr val="accent3"/>
                </a:solidFill>
                <a:latin typeface="Arial"/>
                <a:cs typeface="Arial"/>
              </a:rPr>
              <a:t> (=הצופן הגנטי)</a:t>
            </a:r>
            <a:r>
              <a:rPr lang="he-IL" kern="0" dirty="0">
                <a:latin typeface="Arial"/>
                <a:cs typeface="Arial"/>
              </a:rPr>
              <a:t>.</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marL="285750" indent="-285750" algn="just">
              <a:buFont typeface="Wingdings" pitchFamily="2" charset="2"/>
              <a:buChar char="§"/>
              <a:defRPr/>
            </a:pPr>
            <a:r>
              <a:rPr lang="he-IL" dirty="0">
                <a:solidFill>
                  <a:srgbClr val="FF6600"/>
                </a:solidFill>
              </a:rPr>
              <a:t>הקוד הגנטי </a:t>
            </a:r>
            <a:r>
              <a:rPr lang="he-IL" dirty="0">
                <a:solidFill>
                  <a:prstClr val="black"/>
                </a:solidFill>
              </a:rPr>
              <a:t>הוא אוניברסלי, כלומר, </a:t>
            </a:r>
            <a:r>
              <a:rPr lang="he-IL" dirty="0">
                <a:solidFill>
                  <a:srgbClr val="FF6600"/>
                </a:solidFill>
              </a:rPr>
              <a:t>זהה כמעט לחלוטין בכל היצורים החיים</a:t>
            </a:r>
            <a:r>
              <a:rPr lang="he-IL" dirty="0">
                <a:solidFill>
                  <a:prstClr val="black"/>
                </a:solidFill>
              </a:rPr>
              <a:t>: </a:t>
            </a:r>
          </a:p>
          <a:p>
            <a:pPr algn="just">
              <a:defRPr/>
            </a:pPr>
            <a:r>
              <a:rPr lang="he-IL" dirty="0">
                <a:solidFill>
                  <a:prstClr val="black"/>
                </a:solidFill>
              </a:rPr>
              <a:t>    חיידקים, צמחים, בעלי חיים ובני אדם. </a:t>
            </a:r>
            <a:r>
              <a:rPr lang="he-IL" dirty="0" smtClean="0">
                <a:solidFill>
                  <a:prstClr val="black"/>
                </a:solidFill>
              </a:rPr>
              <a:t>בדרך כלל כל </a:t>
            </a:r>
            <a:r>
              <a:rPr lang="he-IL" dirty="0">
                <a:solidFill>
                  <a:prstClr val="black"/>
                </a:solidFill>
              </a:rPr>
              <a:t>קודון מתורגם בכל היצורים לאותה </a:t>
            </a:r>
          </a:p>
          <a:p>
            <a:pPr algn="just">
              <a:defRPr/>
            </a:pPr>
            <a:r>
              <a:rPr lang="he-IL" dirty="0">
                <a:solidFill>
                  <a:prstClr val="black"/>
                </a:solidFill>
              </a:rPr>
              <a:t>    חומצה אמינית בדיוק!</a:t>
            </a:r>
          </a:p>
          <a:p>
            <a:pPr algn="just">
              <a:defRPr/>
            </a:pPr>
            <a:r>
              <a:rPr lang="he-IL" dirty="0">
                <a:solidFill>
                  <a:prstClr val="black"/>
                </a:solidFill>
              </a:rPr>
              <a:t>    לכן אפשר להעביר גנים מיצור אחד ליצור אחר, גם כאשר שני היצורים אינם מאותו </a:t>
            </a:r>
            <a:r>
              <a:rPr lang="he-IL" dirty="0"/>
              <a:t>המין.</a:t>
            </a:r>
          </a:p>
          <a:p>
            <a:pPr algn="just">
              <a:defRPr/>
            </a:pPr>
            <a:r>
              <a:rPr lang="he-IL" dirty="0">
                <a:solidFill>
                  <a:prstClr val="black"/>
                </a:solidFill>
              </a:rPr>
              <a:t>    תהליך זה נקרא </a:t>
            </a:r>
            <a:r>
              <a:rPr lang="he-IL" dirty="0">
                <a:solidFill>
                  <a:srgbClr val="FF6600"/>
                </a:solidFill>
              </a:rPr>
              <a:t>הנדסה גנטית</a:t>
            </a:r>
            <a:r>
              <a:rPr lang="he-IL" dirty="0"/>
              <a:t>. (ראו פירוט במצגת "הנדסה גנטית").</a:t>
            </a:r>
          </a:p>
          <a:p>
            <a:pPr fontAlgn="auto">
              <a:spcBef>
                <a:spcPts val="0"/>
              </a:spcBef>
              <a:spcAft>
                <a:spcPts val="0"/>
              </a:spcAft>
              <a:defRPr/>
            </a:pPr>
            <a:endParaRPr lang="he-IL" kern="0" dirty="0">
              <a:latin typeface="Arial"/>
              <a:cs typeface="Arial"/>
            </a:endParaRPr>
          </a:p>
        </p:txBody>
      </p:sp>
      <p:sp>
        <p:nvSpPr>
          <p:cNvPr id="2" name="חץ שמאלה 1"/>
          <p:cNvSpPr/>
          <p:nvPr/>
        </p:nvSpPr>
        <p:spPr>
          <a:xfrm>
            <a:off x="5021263" y="763588"/>
            <a:ext cx="719137" cy="1444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3955F93-3E9A-40CE-9796-0AFB6B760047}" type="slidenum">
              <a:rPr lang="he-IL" sz="1100" smtClean="0">
                <a:solidFill>
                  <a:schemeClr val="bg1">
                    <a:lumMod val="75000"/>
                  </a:schemeClr>
                </a:solidFill>
              </a:rPr>
              <a:pPr fontAlgn="base">
                <a:spcBef>
                  <a:spcPct val="0"/>
                </a:spcBef>
                <a:spcAft>
                  <a:spcPct val="0"/>
                </a:spcAft>
                <a:defRPr/>
              </a:pPr>
              <a:t>29</a:t>
            </a:fld>
            <a:endParaRPr lang="he-IL" sz="1100" dirty="0" smtClean="0">
              <a:solidFill>
                <a:schemeClr val="bg1">
                  <a:lumMod val="75000"/>
                </a:scheme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כותרת 5"/>
          <p:cNvSpPr>
            <a:spLocks noGrp="1"/>
          </p:cNvSpPr>
          <p:nvPr>
            <p:ph type="ctrTitle"/>
          </p:nvPr>
        </p:nvSpPr>
        <p:spPr bwMode="auto">
          <a:xfrm>
            <a:off x="785813" y="71438"/>
            <a:ext cx="7772400"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המידע הגנטי קובע את התכונות </a:t>
            </a:r>
            <a:r>
              <a:rPr lang="he-IL" sz="1800" b="1" dirty="0" smtClean="0">
                <a:solidFill>
                  <a:schemeClr val="accent3"/>
                </a:solidFill>
              </a:rPr>
              <a:t>דרך</a:t>
            </a:r>
            <a:r>
              <a:rPr lang="he-IL" sz="1800" b="1" dirty="0" smtClean="0">
                <a:solidFill>
                  <a:srgbClr val="FF6600"/>
                </a:solidFill>
              </a:rPr>
              <a:t> קביעת סוג החלבונים הנוצרים בתאים</a:t>
            </a:r>
            <a:endParaRPr lang="he-IL" sz="1800" dirty="0" smtClean="0"/>
          </a:p>
        </p:txBody>
      </p:sp>
      <p:sp>
        <p:nvSpPr>
          <p:cNvPr id="22" name="TextBox 21"/>
          <p:cNvSpPr txBox="1"/>
          <p:nvPr/>
        </p:nvSpPr>
        <p:spPr>
          <a:xfrm>
            <a:off x="4859338" y="549275"/>
            <a:ext cx="3800475" cy="208756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en-US" kern="0" dirty="0">
                <a:solidFill>
                  <a:schemeClr val="accent3"/>
                </a:solidFill>
              </a:rPr>
              <a:t>DNA</a:t>
            </a:r>
            <a:endParaRPr lang="he-IL" kern="0" dirty="0">
              <a:solidFill>
                <a:schemeClr val="accent3"/>
              </a:solidFill>
            </a:endParaRPr>
          </a:p>
          <a:p>
            <a:pPr fontAlgn="auto">
              <a:spcBef>
                <a:spcPts val="0"/>
              </a:spcBef>
              <a:spcAft>
                <a:spcPts val="0"/>
              </a:spcAft>
              <a:defRPr/>
            </a:pPr>
            <a:r>
              <a:rPr lang="he-IL" kern="0" dirty="0">
                <a:solidFill>
                  <a:prstClr val="black"/>
                </a:solidFill>
              </a:rPr>
              <a:t>בגנים המצויים ב-</a:t>
            </a:r>
            <a:r>
              <a:rPr lang="en-US" kern="0" dirty="0">
                <a:solidFill>
                  <a:prstClr val="black"/>
                </a:solidFill>
              </a:rPr>
              <a:t>DNA</a:t>
            </a:r>
            <a:r>
              <a:rPr lang="he-IL" kern="0" dirty="0">
                <a:solidFill>
                  <a:prstClr val="black"/>
                </a:solidFill>
              </a:rPr>
              <a:t> יש את המידע ליצירת החלבונים. מידע זה מוצפן במעין שפה הנקראת הקוד הגנטי (או הצופן הגנטי), אפשר לראות את ה</a:t>
            </a:r>
            <a:r>
              <a:rPr lang="he-IL" kern="0" dirty="0">
                <a:solidFill>
                  <a:prstClr val="black"/>
                </a:solidFill>
                <a:latin typeface="Arial"/>
                <a:cs typeface="Arial"/>
              </a:rPr>
              <a:t>־</a:t>
            </a:r>
            <a:r>
              <a:rPr lang="en-US" kern="0" dirty="0">
                <a:solidFill>
                  <a:prstClr val="black"/>
                </a:solidFill>
              </a:rPr>
              <a:t>DNA</a:t>
            </a:r>
            <a:r>
              <a:rPr lang="he-IL" kern="0" dirty="0">
                <a:solidFill>
                  <a:prstClr val="black"/>
                </a:solidFill>
              </a:rPr>
              <a:t> כספר הוראות ליצירת חלבונים.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3" name="TextBox 22"/>
          <p:cNvSpPr txBox="1"/>
          <p:nvPr/>
        </p:nvSpPr>
        <p:spPr>
          <a:xfrm>
            <a:off x="4075113" y="2636838"/>
            <a:ext cx="4729162" cy="20288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schemeClr val="accent3"/>
                </a:solidFill>
              </a:rPr>
              <a:t> חלבונים</a:t>
            </a:r>
          </a:p>
          <a:p>
            <a:pPr fontAlgn="auto">
              <a:spcBef>
                <a:spcPts val="0"/>
              </a:spcBef>
              <a:spcAft>
                <a:spcPts val="0"/>
              </a:spcAft>
              <a:defRPr/>
            </a:pPr>
            <a:r>
              <a:rPr lang="he-IL" kern="0" dirty="0">
                <a:solidFill>
                  <a:prstClr val="black"/>
                </a:solidFill>
              </a:rPr>
              <a:t> לחלבונים יש תפקיד מפתח בתאים.</a:t>
            </a:r>
          </a:p>
          <a:p>
            <a:pPr fontAlgn="auto">
              <a:spcBef>
                <a:spcPts val="0"/>
              </a:spcBef>
              <a:spcAft>
                <a:spcPts val="0"/>
              </a:spcAft>
              <a:defRPr/>
            </a:pPr>
            <a:r>
              <a:rPr lang="he-IL" kern="0" dirty="0">
                <a:solidFill>
                  <a:prstClr val="black"/>
                </a:solidFill>
              </a:rPr>
              <a:t> בקבוצת החלבונים כלולים גם אנזימים.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6" name="TextBox 15"/>
          <p:cNvSpPr txBox="1"/>
          <p:nvPr/>
        </p:nvSpPr>
        <p:spPr>
          <a:xfrm>
            <a:off x="2973388" y="4503738"/>
            <a:ext cx="5816600" cy="20288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schemeClr val="accent3"/>
                </a:solidFill>
              </a:rPr>
              <a:t>תכונות</a:t>
            </a:r>
          </a:p>
          <a:p>
            <a:pPr fontAlgn="auto">
              <a:spcBef>
                <a:spcPts val="0"/>
              </a:spcBef>
              <a:spcAft>
                <a:spcPts val="0"/>
              </a:spcAft>
              <a:defRPr/>
            </a:pPr>
            <a:r>
              <a:rPr lang="he-IL" kern="0" dirty="0">
                <a:solidFill>
                  <a:prstClr val="black"/>
                </a:solidFill>
              </a:rPr>
              <a:t>האנזימים מזרזים את כל התהליכים הכימיים המתרחשים בתאים</a:t>
            </a:r>
          </a:p>
          <a:p>
            <a:pPr fontAlgn="auto">
              <a:spcBef>
                <a:spcPts val="0"/>
              </a:spcBef>
              <a:spcAft>
                <a:spcPts val="0"/>
              </a:spcAft>
              <a:defRPr/>
            </a:pPr>
            <a:r>
              <a:rPr lang="he-IL" kern="0" dirty="0">
                <a:solidFill>
                  <a:prstClr val="black"/>
                </a:solidFill>
              </a:rPr>
              <a:t>ובכללם בניית כל רכיבי הגוף שאינם חלבונים. </a:t>
            </a:r>
          </a:p>
          <a:p>
            <a:pPr fontAlgn="auto">
              <a:spcBef>
                <a:spcPts val="0"/>
              </a:spcBef>
              <a:spcAft>
                <a:spcPts val="0"/>
              </a:spcAft>
              <a:defRPr/>
            </a:pPr>
            <a:r>
              <a:rPr lang="he-IL" kern="0" dirty="0">
                <a:solidFill>
                  <a:prstClr val="black"/>
                </a:solidFill>
              </a:rPr>
              <a:t>תוצאות פעילות האנזימים (וחלבונים אחרים) מתבטאות בתכונות שלנו.</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 name="חץ למטה 1"/>
          <p:cNvSpPr/>
          <p:nvPr/>
        </p:nvSpPr>
        <p:spPr>
          <a:xfrm>
            <a:off x="8054975" y="2600325"/>
            <a:ext cx="576263"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חץ למטה 2"/>
          <p:cNvSpPr/>
          <p:nvPr/>
        </p:nvSpPr>
        <p:spPr>
          <a:xfrm>
            <a:off x="8097838" y="3911600"/>
            <a:ext cx="5619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66569"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11204"/>
            <a:ext cx="3607569" cy="15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687739"/>
            <a:ext cx="1528728"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2492896"/>
            <a:ext cx="2700337" cy="202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2A40CEF-F6B9-4C2D-804B-528B42A4A9D1}" type="slidenum">
              <a:rPr lang="he-IL" sz="1100" smtClean="0">
                <a:solidFill>
                  <a:schemeClr val="bg1">
                    <a:lumMod val="75000"/>
                  </a:schemeClr>
                </a:solidFill>
              </a:rPr>
              <a:pPr fontAlgn="base">
                <a:spcBef>
                  <a:spcPct val="0"/>
                </a:spcBef>
                <a:spcAft>
                  <a:spcPct val="0"/>
                </a:spcAft>
                <a:defRPr/>
              </a:pPr>
              <a:t>3</a:t>
            </a:fld>
            <a:endParaRPr lang="he-IL" sz="1100" dirty="0" smtClean="0">
              <a:solidFill>
                <a:schemeClr val="bg1">
                  <a:lumMod val="75000"/>
                </a:schemeClr>
              </a:solidFill>
            </a:endParaRPr>
          </a:p>
        </p:txBody>
      </p:sp>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6: </a:t>
            </a:r>
            <a:r>
              <a:rPr lang="he-IL" sz="1800" b="1" dirty="0" err="1" smtClean="0">
                <a:solidFill>
                  <a:srgbClr val="FF6600"/>
                </a:solidFill>
                <a:ea typeface="+mn-ea"/>
              </a:rPr>
              <a:t>תעתוק</a:t>
            </a:r>
            <a:r>
              <a:rPr lang="he-IL" sz="1800" b="1" dirty="0" smtClean="0">
                <a:solidFill>
                  <a:srgbClr val="FF6600"/>
                </a:solidFill>
                <a:ea typeface="+mn-ea"/>
              </a:rPr>
              <a:t> ותרגום– סימון חלקים בתרשים</a:t>
            </a:r>
            <a:endParaRPr lang="he-IL" sz="1800" dirty="0" smtClean="0"/>
          </a:p>
        </p:txBody>
      </p:sp>
      <p:pic>
        <p:nvPicPr>
          <p:cNvPr id="9114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775" y="1628775"/>
            <a:ext cx="8661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1" name="קבוצה 2"/>
          <p:cNvGrpSpPr>
            <a:grpSpLocks/>
          </p:cNvGrpSpPr>
          <p:nvPr/>
        </p:nvGrpSpPr>
        <p:grpSpPr bwMode="auto">
          <a:xfrm>
            <a:off x="231775" y="2133600"/>
            <a:ext cx="8661400" cy="3479800"/>
            <a:chOff x="-608185" y="-1309211"/>
            <a:chExt cx="8661503" cy="3479558"/>
          </a:xfrm>
        </p:grpSpPr>
        <p:sp>
          <p:nvSpPr>
            <p:cNvPr id="2" name="TextBox 1"/>
            <p:cNvSpPr txBox="1"/>
            <p:nvPr/>
          </p:nvSpPr>
          <p:spPr>
            <a:xfrm>
              <a:off x="-376407" y="-682192"/>
              <a:ext cx="1403367"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8" name="TextBox 7"/>
            <p:cNvSpPr txBox="1"/>
            <p:nvPr/>
          </p:nvSpPr>
          <p:spPr>
            <a:xfrm>
              <a:off x="-476420" y="-115494"/>
              <a:ext cx="1404954" cy="288905"/>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3" name="TextBox 12"/>
            <p:cNvSpPr txBox="1"/>
            <p:nvPr/>
          </p:nvSpPr>
          <p:spPr>
            <a:xfrm>
              <a:off x="6662651" y="354373"/>
              <a:ext cx="1390667" cy="287318"/>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4" name="TextBox 13"/>
            <p:cNvSpPr txBox="1"/>
            <p:nvPr/>
          </p:nvSpPr>
          <p:spPr>
            <a:xfrm>
              <a:off x="6648364" y="994092"/>
              <a:ext cx="1404954"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Box 15"/>
            <p:cNvSpPr txBox="1"/>
            <p:nvPr/>
          </p:nvSpPr>
          <p:spPr>
            <a:xfrm>
              <a:off x="6397536" y="-682192"/>
              <a:ext cx="1403367"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7" name="TextBox 16"/>
            <p:cNvSpPr txBox="1"/>
            <p:nvPr/>
          </p:nvSpPr>
          <p:spPr>
            <a:xfrm>
              <a:off x="-608185" y="465491"/>
              <a:ext cx="1403367" cy="290493"/>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8" name="TextBox 17"/>
            <p:cNvSpPr txBox="1"/>
            <p:nvPr/>
          </p:nvSpPr>
          <p:spPr>
            <a:xfrm>
              <a:off x="463391" y="1883030"/>
              <a:ext cx="1404954"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Box 18"/>
            <p:cNvSpPr txBox="1"/>
            <p:nvPr/>
          </p:nvSpPr>
          <p:spPr>
            <a:xfrm>
              <a:off x="231613" y="-1309211"/>
              <a:ext cx="1403367" cy="287318"/>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grpSp>
      <p:sp>
        <p:nvSpPr>
          <p:cNvPr id="21" name="TextBox 20"/>
          <p:cNvSpPr txBox="1"/>
          <p:nvPr/>
        </p:nvSpPr>
        <p:spPr>
          <a:xfrm>
            <a:off x="285750" y="572666"/>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a:t>
            </a:r>
          </a:p>
          <a:p>
            <a:pPr fontAlgn="auto">
              <a:spcBef>
                <a:spcPts val="0"/>
              </a:spcBef>
              <a:spcAft>
                <a:spcPts val="0"/>
              </a:spcAft>
              <a:defRPr/>
            </a:pPr>
            <a:r>
              <a:rPr lang="he-IL" dirty="0">
                <a:solidFill>
                  <a:srgbClr val="1D4C72"/>
                </a:solidFill>
                <a:latin typeface="Arial"/>
                <a:cs typeface="Arial"/>
              </a:rPr>
              <a:t>השלימו בתרשים הבא את המילים: קרום התא, ציטופלסמה, גרעין התא, </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r>
              <a:rPr lang="en-US" dirty="0">
                <a:solidFill>
                  <a:srgbClr val="1D4C72"/>
                </a:solidFill>
                <a:latin typeface="Arial"/>
                <a:cs typeface="Arial"/>
              </a:rPr>
              <a:t>RNA</a:t>
            </a:r>
            <a:r>
              <a:rPr lang="he-IL" dirty="0">
                <a:solidFill>
                  <a:srgbClr val="1D4C72"/>
                </a:solidFill>
                <a:latin typeface="Arial"/>
                <a:cs typeface="Arial"/>
              </a:rPr>
              <a:t>-שליח, </a:t>
            </a:r>
            <a:r>
              <a:rPr lang="en-US" dirty="0">
                <a:solidFill>
                  <a:srgbClr val="1D4C72"/>
                </a:solidFill>
                <a:latin typeface="Arial"/>
                <a:cs typeface="Arial"/>
              </a:rPr>
              <a:t>RNA</a:t>
            </a:r>
            <a:r>
              <a:rPr lang="he-IL" dirty="0">
                <a:solidFill>
                  <a:srgbClr val="1D4C72"/>
                </a:solidFill>
                <a:latin typeface="Arial"/>
                <a:cs typeface="Arial"/>
              </a:rPr>
              <a:t>-מוביל, ריבוזום, חלבון. </a:t>
            </a:r>
            <a:endParaRPr lang="he-IL" b="1" dirty="0">
              <a:solidFill>
                <a:srgbClr val="00B050"/>
              </a:solidFill>
            </a:endParaRPr>
          </a:p>
          <a:p>
            <a:pPr fontAlgn="auto">
              <a:spcBef>
                <a:spcPts val="0"/>
              </a:spcBef>
              <a:spcAft>
                <a:spcPts val="0"/>
              </a:spcAft>
              <a:defRPr/>
            </a:pPr>
            <a:endParaRPr lang="he-IL" dirty="0">
              <a:solidFill>
                <a:srgbClr val="1D4C72"/>
              </a:solidFill>
              <a:latin typeface="Arial"/>
              <a:cs typeface="Arial"/>
            </a:endParaRPr>
          </a:p>
        </p:txBody>
      </p:sp>
      <p:sp>
        <p:nvSpPr>
          <p:cNvPr id="20"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1459920-7512-4BBE-A5A0-A01011534515}" type="slidenum">
              <a:rPr lang="he-IL" sz="1100" smtClean="0">
                <a:solidFill>
                  <a:schemeClr val="bg1">
                    <a:lumMod val="75000"/>
                  </a:schemeClr>
                </a:solidFill>
              </a:rPr>
              <a:pPr fontAlgn="base">
                <a:spcBef>
                  <a:spcPct val="0"/>
                </a:spcBef>
                <a:spcAft>
                  <a:spcPct val="0"/>
                </a:spcAft>
                <a:defRPr/>
              </a:pPr>
              <a:t>30</a:t>
            </a:fld>
            <a:endParaRPr lang="he-IL" sz="1100" dirty="0" smtClean="0">
              <a:solidFill>
                <a:schemeClr val="bg1">
                  <a:lumMod val="75000"/>
                </a:schemeClr>
              </a:solidFill>
            </a:endParaRPr>
          </a:p>
        </p:txBody>
      </p:sp>
      <p:sp>
        <p:nvSpPr>
          <p:cNvPr id="2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a:t>
            </a:r>
          </a:p>
          <a:p>
            <a:pPr fontAlgn="auto">
              <a:spcBef>
                <a:spcPts val="0"/>
              </a:spcBef>
              <a:spcAft>
                <a:spcPts val="0"/>
              </a:spcAft>
              <a:defRPr/>
            </a:pPr>
            <a:r>
              <a:rPr lang="he-IL" dirty="0">
                <a:solidFill>
                  <a:srgbClr val="1D4C72"/>
                </a:solidFill>
                <a:latin typeface="Arial"/>
                <a:cs typeface="Arial"/>
              </a:rPr>
              <a:t>השלימו בתרשים הבא את המילים: קרום התא, ציטופלסמה, גרעין התא, </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r>
              <a:rPr lang="en-US" dirty="0">
                <a:solidFill>
                  <a:srgbClr val="1D4C72"/>
                </a:solidFill>
                <a:latin typeface="Arial"/>
                <a:cs typeface="Arial"/>
              </a:rPr>
              <a:t>RNA</a:t>
            </a:r>
            <a:r>
              <a:rPr lang="he-IL" dirty="0">
                <a:solidFill>
                  <a:srgbClr val="1D4C72"/>
                </a:solidFill>
                <a:latin typeface="Arial"/>
                <a:cs typeface="Arial"/>
              </a:rPr>
              <a:t>-שליח, </a:t>
            </a:r>
            <a:r>
              <a:rPr lang="en-US" dirty="0">
                <a:solidFill>
                  <a:srgbClr val="1D4C72"/>
                </a:solidFill>
                <a:latin typeface="Arial"/>
                <a:cs typeface="Arial"/>
              </a:rPr>
              <a:t>RNA</a:t>
            </a:r>
            <a:r>
              <a:rPr lang="he-IL" dirty="0">
                <a:solidFill>
                  <a:srgbClr val="1D4C72"/>
                </a:solidFill>
                <a:latin typeface="Arial"/>
                <a:cs typeface="Arial"/>
              </a:rPr>
              <a:t>-מוביל, ריבוזום, חלבון.</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pic>
        <p:nvPicPr>
          <p:cNvPr id="9216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775" y="1628775"/>
            <a:ext cx="8661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D6C3CC-5472-4C2D-A33D-9B7E12D84D54}" type="slidenum">
              <a:rPr lang="he-IL" sz="1100" smtClean="0">
                <a:solidFill>
                  <a:schemeClr val="bg1">
                    <a:lumMod val="75000"/>
                  </a:schemeClr>
                </a:solidFill>
              </a:rPr>
              <a:pPr fontAlgn="base">
                <a:spcBef>
                  <a:spcPct val="0"/>
                </a:spcBef>
                <a:spcAft>
                  <a:spcPct val="0"/>
                </a:spcAft>
                <a:defRPr/>
              </a:pPr>
              <a:t>31</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7: </a:t>
            </a:r>
            <a:r>
              <a:rPr lang="he-IL" sz="1800" b="1" dirty="0" err="1" smtClean="0">
                <a:solidFill>
                  <a:srgbClr val="FF6600"/>
                </a:solidFill>
              </a:rPr>
              <a:t>תעתוק</a:t>
            </a:r>
            <a:r>
              <a:rPr lang="he-IL" sz="1800" b="1" dirty="0" smtClean="0">
                <a:solidFill>
                  <a:srgbClr val="FF6600"/>
                </a:solidFill>
              </a:rPr>
              <a:t> ותרגום – הגדרת מונחים</a:t>
            </a:r>
            <a:endParaRPr lang="he-IL" sz="1800" dirty="0" smtClean="0"/>
          </a:p>
        </p:txBody>
      </p:sp>
      <p:sp>
        <p:nvSpPr>
          <p:cNvPr id="7" name="TextBox 6"/>
          <p:cNvSpPr txBox="1"/>
          <p:nvPr/>
        </p:nvSpPr>
        <p:spPr>
          <a:xfrm>
            <a:off x="322263" y="549275"/>
            <a:ext cx="8183562" cy="922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7:</a:t>
            </a:r>
          </a:p>
          <a:p>
            <a:pPr fontAlgn="auto">
              <a:spcBef>
                <a:spcPts val="0"/>
              </a:spcBef>
              <a:spcAft>
                <a:spcPts val="0"/>
              </a:spcAft>
              <a:defRPr/>
            </a:pPr>
            <a:r>
              <a:rPr lang="he-IL" kern="0" dirty="0">
                <a:solidFill>
                  <a:srgbClr val="1D4C72"/>
                </a:solidFill>
                <a:latin typeface="Arial"/>
                <a:cs typeface="Arial"/>
              </a:rPr>
              <a:t>לפניכם גורמים המעורבים בתהליך יצירת חלבונים בתאים. קשרו בין הגורם לבין תפקידו בתהליך יצירת החלבונים: </a:t>
            </a:r>
          </a:p>
        </p:txBody>
      </p:sp>
      <p:sp>
        <p:nvSpPr>
          <p:cNvPr id="6" name="TextBox 5"/>
          <p:cNvSpPr txBox="1"/>
          <p:nvPr/>
        </p:nvSpPr>
        <p:spPr>
          <a:xfrm>
            <a:off x="6480175" y="1692275"/>
            <a:ext cx="2020888" cy="3970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latin typeface="Arial"/>
                <a:cs typeface="Arial"/>
              </a:rPr>
              <a:t>גורם</a:t>
            </a:r>
          </a:p>
          <a:p>
            <a:pPr fontAlgn="auto">
              <a:spcBef>
                <a:spcPts val="0"/>
              </a:spcBef>
              <a:spcAft>
                <a:spcPts val="0"/>
              </a:spcAft>
              <a:defRPr/>
            </a:pPr>
            <a:r>
              <a:rPr lang="en-US" kern="0" dirty="0" smtClean="0">
                <a:solidFill>
                  <a:schemeClr val="accent3"/>
                </a:solidFill>
                <a:latin typeface="Arial"/>
                <a:cs typeface="Arial"/>
              </a:rPr>
              <a:t>DNA</a:t>
            </a:r>
            <a:endParaRPr lang="he-IL" kern="0" dirty="0">
              <a:solidFill>
                <a:schemeClr val="accent3"/>
              </a:solidFill>
              <a:latin typeface="Arial"/>
              <a:cs typeface="Arial"/>
            </a:endParaRPr>
          </a:p>
          <a:p>
            <a:pPr fontAlgn="auto">
              <a:spcBef>
                <a:spcPts val="0"/>
              </a:spcBef>
              <a:spcAft>
                <a:spcPts val="0"/>
              </a:spcAft>
              <a:defRPr/>
            </a:pPr>
            <a:endParaRPr lang="he-IL" kern="0" dirty="0">
              <a:solidFill>
                <a:schemeClr val="accent3"/>
              </a:solidFill>
              <a:latin typeface="Arial"/>
              <a:cs typeface="Arial"/>
            </a:endParaRPr>
          </a:p>
          <a:p>
            <a:pPr fontAlgn="auto">
              <a:spcBef>
                <a:spcPts val="0"/>
              </a:spcBef>
              <a:spcAft>
                <a:spcPts val="0"/>
              </a:spcAft>
              <a:defRPr/>
            </a:pPr>
            <a:endParaRPr lang="he-IL" kern="0" dirty="0">
              <a:solidFill>
                <a:schemeClr val="accent3"/>
              </a:solidFill>
              <a:latin typeface="Arial"/>
              <a:cs typeface="Arial"/>
            </a:endParaRPr>
          </a:p>
          <a:p>
            <a:pPr fontAlgn="auto">
              <a:spcBef>
                <a:spcPts val="0"/>
              </a:spcBef>
              <a:spcAft>
                <a:spcPts val="0"/>
              </a:spcAft>
              <a:defRPr/>
            </a:pPr>
            <a:r>
              <a:rPr lang="en-US" kern="0" dirty="0">
                <a:solidFill>
                  <a:schemeClr val="accent3"/>
                </a:solidFill>
                <a:latin typeface="Arial"/>
                <a:cs typeface="Arial"/>
              </a:rPr>
              <a:t>RNA</a:t>
            </a:r>
            <a:r>
              <a:rPr lang="he-IL" kern="0" dirty="0">
                <a:solidFill>
                  <a:schemeClr val="accent3"/>
                </a:solidFill>
                <a:latin typeface="Arial"/>
                <a:cs typeface="Arial"/>
              </a:rPr>
              <a:t>-שליח</a:t>
            </a:r>
          </a:p>
          <a:p>
            <a:pPr fontAlgn="auto">
              <a:spcBef>
                <a:spcPts val="0"/>
              </a:spcBef>
              <a:spcAft>
                <a:spcPts val="0"/>
              </a:spcAft>
              <a:defRPr/>
            </a:pPr>
            <a:endParaRPr lang="he-IL" kern="0" dirty="0">
              <a:solidFill>
                <a:schemeClr val="accent3"/>
              </a:solidFill>
              <a:latin typeface="Arial"/>
              <a:cs typeface="Arial"/>
            </a:endParaRPr>
          </a:p>
          <a:p>
            <a:pPr fontAlgn="auto">
              <a:spcBef>
                <a:spcPts val="0"/>
              </a:spcBef>
              <a:spcAft>
                <a:spcPts val="0"/>
              </a:spcAft>
              <a:defRPr/>
            </a:pPr>
            <a:r>
              <a:rPr lang="he-IL" kern="0" dirty="0">
                <a:solidFill>
                  <a:schemeClr val="accent3"/>
                </a:solidFill>
                <a:latin typeface="Arial"/>
                <a:cs typeface="Arial"/>
              </a:rPr>
              <a:t>ריבוזום</a:t>
            </a:r>
          </a:p>
          <a:p>
            <a:pPr fontAlgn="auto">
              <a:spcBef>
                <a:spcPts val="0"/>
              </a:spcBef>
              <a:spcAft>
                <a:spcPts val="0"/>
              </a:spcAft>
              <a:defRPr/>
            </a:pPr>
            <a:endParaRPr lang="he-IL" kern="0" dirty="0">
              <a:solidFill>
                <a:schemeClr val="accent3"/>
              </a:solidFill>
              <a:latin typeface="Arial"/>
              <a:cs typeface="Arial"/>
            </a:endParaRPr>
          </a:p>
          <a:p>
            <a:pPr fontAlgn="auto">
              <a:spcBef>
                <a:spcPts val="0"/>
              </a:spcBef>
              <a:spcAft>
                <a:spcPts val="0"/>
              </a:spcAft>
              <a:defRPr/>
            </a:pPr>
            <a:endParaRPr lang="he-IL" kern="0" dirty="0">
              <a:solidFill>
                <a:schemeClr val="accent3"/>
              </a:solidFill>
              <a:latin typeface="Arial"/>
              <a:cs typeface="Arial"/>
            </a:endParaRPr>
          </a:p>
          <a:p>
            <a:pPr fontAlgn="auto">
              <a:spcBef>
                <a:spcPts val="0"/>
              </a:spcBef>
              <a:spcAft>
                <a:spcPts val="0"/>
              </a:spcAft>
              <a:defRPr/>
            </a:pPr>
            <a:r>
              <a:rPr lang="en-US" kern="0" dirty="0">
                <a:solidFill>
                  <a:schemeClr val="accent3"/>
                </a:solidFill>
                <a:latin typeface="Arial"/>
                <a:cs typeface="Arial"/>
              </a:rPr>
              <a:t>RNA</a:t>
            </a:r>
            <a:r>
              <a:rPr lang="he-IL" kern="0" dirty="0">
                <a:solidFill>
                  <a:schemeClr val="accent3"/>
                </a:solidFill>
                <a:latin typeface="Arial"/>
                <a:cs typeface="Arial"/>
              </a:rPr>
              <a:t>-מוביל</a:t>
            </a:r>
          </a:p>
          <a:p>
            <a:pPr fontAlgn="auto">
              <a:spcBef>
                <a:spcPts val="0"/>
              </a:spcBef>
              <a:spcAft>
                <a:spcPts val="0"/>
              </a:spcAft>
              <a:defRPr/>
            </a:pPr>
            <a:endParaRPr lang="he-IL" kern="0" dirty="0">
              <a:solidFill>
                <a:schemeClr val="accent3"/>
              </a:solidFill>
              <a:latin typeface="Arial"/>
              <a:cs typeface="Arial"/>
            </a:endParaRPr>
          </a:p>
          <a:p>
            <a:pPr fontAlgn="auto">
              <a:spcBef>
                <a:spcPts val="0"/>
              </a:spcBef>
              <a:spcAft>
                <a:spcPts val="0"/>
              </a:spcAft>
              <a:defRPr/>
            </a:pPr>
            <a:endParaRPr lang="he-IL" kern="0" dirty="0">
              <a:solidFill>
                <a:schemeClr val="accent3"/>
              </a:solidFill>
              <a:latin typeface="Arial"/>
              <a:cs typeface="Arial"/>
            </a:endParaRPr>
          </a:p>
          <a:p>
            <a:pPr fontAlgn="auto">
              <a:spcBef>
                <a:spcPts val="0"/>
              </a:spcBef>
              <a:spcAft>
                <a:spcPts val="0"/>
              </a:spcAft>
              <a:defRPr/>
            </a:pPr>
            <a:r>
              <a:rPr lang="he-IL" kern="0" dirty="0">
                <a:solidFill>
                  <a:schemeClr val="accent3"/>
                </a:solidFill>
                <a:latin typeface="Arial"/>
                <a:cs typeface="Arial"/>
              </a:rPr>
              <a:t>חלבון</a:t>
            </a:r>
          </a:p>
          <a:p>
            <a:pPr fontAlgn="auto">
              <a:spcBef>
                <a:spcPts val="0"/>
              </a:spcBef>
              <a:spcAft>
                <a:spcPts val="0"/>
              </a:spcAft>
              <a:defRPr/>
            </a:pPr>
            <a:endParaRPr lang="he-IL" kern="0" dirty="0">
              <a:solidFill>
                <a:srgbClr val="1D4C72"/>
              </a:solidFill>
              <a:latin typeface="Arial"/>
              <a:cs typeface="Arial"/>
            </a:endParaRPr>
          </a:p>
        </p:txBody>
      </p:sp>
      <p:sp>
        <p:nvSpPr>
          <p:cNvPr id="8" name="TextBox 7"/>
          <p:cNvSpPr txBox="1"/>
          <p:nvPr/>
        </p:nvSpPr>
        <p:spPr>
          <a:xfrm>
            <a:off x="300038" y="1689100"/>
            <a:ext cx="5911850" cy="452431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Arial"/>
                <a:cs typeface="Arial"/>
              </a:rPr>
              <a:t>תפקיד</a:t>
            </a:r>
          </a:p>
          <a:p>
            <a:pPr fontAlgn="auto">
              <a:spcBef>
                <a:spcPts val="0"/>
              </a:spcBef>
              <a:spcAft>
                <a:spcPts val="0"/>
              </a:spcAft>
              <a:defRPr/>
            </a:pPr>
            <a:r>
              <a:rPr lang="he-IL" kern="0" dirty="0">
                <a:solidFill>
                  <a:srgbClr val="1D4C72"/>
                </a:solidFill>
                <a:latin typeface="Arial"/>
                <a:cs typeface="Arial"/>
              </a:rPr>
              <a:t>תוצר התהליך</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מביא את החומצה האמינית הנדרשת </a:t>
            </a:r>
            <a:r>
              <a:rPr lang="he-IL" kern="0" dirty="0">
                <a:solidFill>
                  <a:schemeClr val="tx2"/>
                </a:solidFill>
                <a:latin typeface="Arial"/>
                <a:cs typeface="Arial"/>
              </a:rPr>
              <a:t>בעזרת </a:t>
            </a:r>
            <a:r>
              <a:rPr lang="he-IL" kern="0" dirty="0">
                <a:solidFill>
                  <a:srgbClr val="1D4C72"/>
                </a:solidFill>
                <a:latin typeface="Arial"/>
                <a:cs typeface="Arial"/>
              </a:rPr>
              <a:t>התקשרות </a:t>
            </a:r>
            <a:r>
              <a:rPr lang="he-IL" kern="0" noProof="1">
                <a:solidFill>
                  <a:srgbClr val="1D4C72"/>
                </a:solidFill>
                <a:latin typeface="Arial"/>
                <a:cs typeface="Arial"/>
              </a:rPr>
              <a:t>לקודון,</a:t>
            </a:r>
            <a:r>
              <a:rPr lang="he-IL" kern="0" dirty="0">
                <a:solidFill>
                  <a:srgbClr val="1D4C72"/>
                </a:solidFill>
                <a:latin typeface="Arial"/>
                <a:cs typeface="Arial"/>
              </a:rPr>
              <a:t> המתאים לאנטי־</a:t>
            </a:r>
            <a:r>
              <a:rPr lang="he-IL" kern="0" noProof="1">
                <a:solidFill>
                  <a:srgbClr val="1D4C72"/>
                </a:solidFill>
                <a:latin typeface="Arial"/>
                <a:cs typeface="Arial"/>
              </a:rPr>
              <a:t>קודון</a:t>
            </a:r>
            <a:r>
              <a:rPr lang="he-IL" kern="0" dirty="0">
                <a:solidFill>
                  <a:srgbClr val="1D4C72"/>
                </a:solidFill>
                <a:latin typeface="Arial"/>
                <a:cs typeface="Arial"/>
              </a:rPr>
              <a:t> שלו</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מעביר את המידע התורשתי מן הגרעין לריבוזומים, שם מתורגם המידע לרצף חומצות אמיניות הבונות חלבון</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מכיל את המידע התורשתי הנחוץ לבניית החלבון</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מקנה יציבות לקשר בין מולקולת ה־</a:t>
            </a:r>
            <a:r>
              <a:rPr lang="en-US" kern="0" dirty="0">
                <a:solidFill>
                  <a:srgbClr val="1D4C72"/>
                </a:solidFill>
                <a:latin typeface="Arial"/>
                <a:cs typeface="Arial"/>
              </a:rPr>
              <a:t>RNA</a:t>
            </a:r>
            <a:r>
              <a:rPr lang="he-IL" kern="0" dirty="0">
                <a:solidFill>
                  <a:srgbClr val="1D4C72"/>
                </a:solidFill>
                <a:latin typeface="Arial"/>
                <a:cs typeface="Arial"/>
              </a:rPr>
              <a:t>-שליח למולקולות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-מוביל. הוא ה"משדך" ביניהן.</a:t>
            </a:r>
          </a:p>
          <a:p>
            <a:pPr fontAlgn="auto">
              <a:spcBef>
                <a:spcPts val="0"/>
              </a:spcBef>
              <a:spcAft>
                <a:spcPts val="0"/>
              </a:spcAft>
              <a:defRPr/>
            </a:pPr>
            <a:endParaRPr lang="he-IL" kern="0" dirty="0">
              <a:solidFill>
                <a:srgbClr val="1D4C72"/>
              </a:solidFill>
              <a:latin typeface="Arial"/>
              <a:cs typeface="Arial"/>
            </a:endParaRPr>
          </a:p>
        </p:txBody>
      </p:sp>
      <p:sp>
        <p:nvSpPr>
          <p:cNvPr id="9"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4B574B0-74A7-45B8-AF0B-10F467289360}" type="slidenum">
              <a:rPr lang="he-IL" sz="1100" smtClean="0">
                <a:solidFill>
                  <a:schemeClr val="bg1">
                    <a:lumMod val="75000"/>
                  </a:schemeClr>
                </a:solidFill>
              </a:rPr>
              <a:pPr fontAlgn="base">
                <a:spcBef>
                  <a:spcPct val="0"/>
                </a:spcBef>
                <a:spcAft>
                  <a:spcPct val="0"/>
                </a:spcAft>
                <a:defRPr/>
              </a:pPr>
              <a:t>32</a:t>
            </a:fld>
            <a:endParaRPr lang="he-IL" sz="1100" dirty="0" smtClean="0">
              <a:solidFill>
                <a:schemeClr val="bg1">
                  <a:lumMod val="75000"/>
                </a:scheme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TextBox 6"/>
          <p:cNvSpPr txBox="1"/>
          <p:nvPr/>
        </p:nvSpPr>
        <p:spPr>
          <a:xfrm>
            <a:off x="317500" y="549275"/>
            <a:ext cx="8183563" cy="922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7:</a:t>
            </a:r>
          </a:p>
          <a:p>
            <a:pPr fontAlgn="auto">
              <a:spcBef>
                <a:spcPts val="0"/>
              </a:spcBef>
              <a:spcAft>
                <a:spcPts val="0"/>
              </a:spcAft>
              <a:defRPr/>
            </a:pPr>
            <a:r>
              <a:rPr lang="he-IL" kern="0" dirty="0">
                <a:solidFill>
                  <a:srgbClr val="1D4C72"/>
                </a:solidFill>
                <a:latin typeface="Arial"/>
                <a:cs typeface="Arial"/>
              </a:rPr>
              <a:t>לפניכם גורמים המעורבים בתהליך יצירת חלבונים בתאים. קשרו בין הגורם לבין תפקידו בתהליך יצירת החלבונים: </a:t>
            </a:r>
          </a:p>
        </p:txBody>
      </p:sp>
      <p:sp>
        <p:nvSpPr>
          <p:cNvPr id="8" name="TextBox 7"/>
          <p:cNvSpPr txBox="1"/>
          <p:nvPr/>
        </p:nvSpPr>
        <p:spPr>
          <a:xfrm>
            <a:off x="827584" y="1689100"/>
            <a:ext cx="7619504" cy="3970318"/>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u="sng" kern="0" dirty="0" smtClean="0">
                <a:solidFill>
                  <a:srgbClr val="1D4C72"/>
                </a:solidFill>
                <a:latin typeface="Arial"/>
                <a:cs typeface="Arial"/>
              </a:rPr>
              <a:t>גורם – תפקיד</a:t>
            </a:r>
            <a:endParaRPr lang="he-IL" u="sng" kern="0" dirty="0">
              <a:solidFill>
                <a:srgbClr val="1D4C72"/>
              </a:solidFill>
              <a:latin typeface="Arial"/>
              <a:cs typeface="Arial"/>
            </a:endParaRPr>
          </a:p>
          <a:p>
            <a:pPr fontAlgn="auto">
              <a:spcBef>
                <a:spcPts val="0"/>
              </a:spcBef>
              <a:spcAft>
                <a:spcPts val="0"/>
              </a:spcAft>
              <a:defRPr/>
            </a:pPr>
            <a:r>
              <a:rPr lang="he-IL" u="sng" kern="0" dirty="0" smtClean="0">
                <a:solidFill>
                  <a:schemeClr val="accent3"/>
                </a:solidFill>
                <a:latin typeface="Arial"/>
                <a:cs typeface="Arial"/>
              </a:rPr>
              <a:t>חלבון</a:t>
            </a:r>
            <a:r>
              <a:rPr lang="he-IL" kern="0" dirty="0" smtClean="0">
                <a:solidFill>
                  <a:srgbClr val="1D4C72"/>
                </a:solidFill>
                <a:latin typeface="Arial"/>
                <a:cs typeface="Arial"/>
              </a:rPr>
              <a:t>:         תוצר </a:t>
            </a:r>
            <a:r>
              <a:rPr lang="he-IL" kern="0" dirty="0">
                <a:solidFill>
                  <a:srgbClr val="1D4C72"/>
                </a:solidFill>
                <a:latin typeface="Arial"/>
                <a:cs typeface="Arial"/>
              </a:rPr>
              <a:t>התהליך</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u="sng" kern="0" dirty="0" smtClean="0">
                <a:solidFill>
                  <a:schemeClr val="accent3"/>
                </a:solidFill>
                <a:latin typeface="Arial"/>
                <a:cs typeface="Arial"/>
              </a:rPr>
              <a:t>RNA</a:t>
            </a:r>
            <a:r>
              <a:rPr lang="he-IL" u="sng" kern="0" dirty="0" smtClean="0">
                <a:solidFill>
                  <a:schemeClr val="accent3"/>
                </a:solidFill>
                <a:latin typeface="Arial"/>
                <a:cs typeface="Arial"/>
              </a:rPr>
              <a:t>-מוביל</a:t>
            </a:r>
            <a:r>
              <a:rPr lang="he-IL" kern="0" dirty="0" smtClean="0">
                <a:solidFill>
                  <a:srgbClr val="1D4C72"/>
                </a:solidFill>
                <a:latin typeface="Arial"/>
                <a:cs typeface="Arial"/>
              </a:rPr>
              <a:t>: מביא </a:t>
            </a:r>
            <a:r>
              <a:rPr lang="he-IL" kern="0" dirty="0">
                <a:solidFill>
                  <a:srgbClr val="1D4C72"/>
                </a:solidFill>
                <a:latin typeface="Arial"/>
                <a:cs typeface="Arial"/>
              </a:rPr>
              <a:t>את החומצה האמינית הנדרשת </a:t>
            </a:r>
            <a:r>
              <a:rPr lang="he-IL" kern="0" dirty="0">
                <a:solidFill>
                  <a:schemeClr val="tx2"/>
                </a:solidFill>
                <a:latin typeface="Arial"/>
                <a:cs typeface="Arial"/>
              </a:rPr>
              <a:t>בעזרת </a:t>
            </a:r>
            <a:r>
              <a:rPr lang="he-IL" kern="0" dirty="0">
                <a:solidFill>
                  <a:srgbClr val="1D4C72"/>
                </a:solidFill>
                <a:latin typeface="Arial"/>
                <a:cs typeface="Arial"/>
              </a:rPr>
              <a:t>התקשרות </a:t>
            </a:r>
            <a:r>
              <a:rPr lang="he-IL" kern="0" noProof="1">
                <a:solidFill>
                  <a:srgbClr val="1D4C72"/>
                </a:solidFill>
                <a:latin typeface="Arial"/>
                <a:cs typeface="Arial"/>
              </a:rPr>
              <a:t>לקודון,</a:t>
            </a:r>
            <a:r>
              <a:rPr lang="he-IL" kern="0" dirty="0">
                <a:solidFill>
                  <a:srgbClr val="1D4C72"/>
                </a:solidFill>
                <a:latin typeface="Arial"/>
                <a:cs typeface="Arial"/>
              </a:rPr>
              <a:t> </a:t>
            </a:r>
            <a:r>
              <a:rPr lang="he-IL" kern="0" dirty="0" smtClean="0">
                <a:solidFill>
                  <a:srgbClr val="1D4C72"/>
                </a:solidFill>
                <a:latin typeface="Arial"/>
                <a:cs typeface="Arial"/>
              </a:rPr>
              <a:t>   </a:t>
            </a:r>
          </a:p>
          <a:p>
            <a:pPr fontAlgn="auto">
              <a:spcBef>
                <a:spcPts val="0"/>
              </a:spcBef>
              <a:spcAft>
                <a:spcPts val="0"/>
              </a:spcAft>
              <a:defRPr/>
            </a:pPr>
            <a:r>
              <a:rPr lang="he-IL" kern="0" dirty="0" smtClean="0">
                <a:solidFill>
                  <a:srgbClr val="1D4C72"/>
                </a:solidFill>
                <a:latin typeface="Arial"/>
                <a:cs typeface="Arial"/>
              </a:rPr>
              <a:t>                   המתאים </a:t>
            </a:r>
            <a:r>
              <a:rPr lang="he-IL" kern="0" dirty="0">
                <a:solidFill>
                  <a:srgbClr val="1D4C72"/>
                </a:solidFill>
                <a:latin typeface="Arial"/>
                <a:cs typeface="Arial"/>
              </a:rPr>
              <a:t>לאנטי־</a:t>
            </a:r>
            <a:r>
              <a:rPr lang="he-IL" kern="0" noProof="1">
                <a:solidFill>
                  <a:srgbClr val="1D4C72"/>
                </a:solidFill>
                <a:latin typeface="Arial"/>
                <a:cs typeface="Arial"/>
              </a:rPr>
              <a:t>קודון</a:t>
            </a:r>
            <a:r>
              <a:rPr lang="he-IL" kern="0" dirty="0">
                <a:solidFill>
                  <a:srgbClr val="1D4C72"/>
                </a:solidFill>
                <a:latin typeface="Arial"/>
                <a:cs typeface="Arial"/>
              </a:rPr>
              <a:t> שלו</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u="sng" kern="0" dirty="0" smtClean="0">
                <a:solidFill>
                  <a:schemeClr val="accent3"/>
                </a:solidFill>
                <a:latin typeface="Arial"/>
                <a:cs typeface="Arial"/>
              </a:rPr>
              <a:t>RNA</a:t>
            </a:r>
            <a:r>
              <a:rPr lang="he-IL" u="sng" kern="0" dirty="0" smtClean="0">
                <a:solidFill>
                  <a:schemeClr val="accent3"/>
                </a:solidFill>
                <a:latin typeface="Arial"/>
                <a:cs typeface="Arial"/>
              </a:rPr>
              <a:t>-שליח</a:t>
            </a:r>
            <a:r>
              <a:rPr lang="he-IL" kern="0" dirty="0" smtClean="0">
                <a:solidFill>
                  <a:srgbClr val="1D4C72"/>
                </a:solidFill>
                <a:latin typeface="Arial"/>
                <a:cs typeface="Arial"/>
              </a:rPr>
              <a:t>: מעביר </a:t>
            </a:r>
            <a:r>
              <a:rPr lang="he-IL" kern="0" dirty="0">
                <a:solidFill>
                  <a:srgbClr val="1D4C72"/>
                </a:solidFill>
                <a:latin typeface="Arial"/>
                <a:cs typeface="Arial"/>
              </a:rPr>
              <a:t>את המידע התורשתי מן הגרעין לריבוזומים, שם מתורגם המידע </a:t>
            </a:r>
            <a:endParaRPr lang="he-IL" kern="0" dirty="0" smtClean="0">
              <a:solidFill>
                <a:srgbClr val="1D4C72"/>
              </a:solidFill>
              <a:latin typeface="Arial"/>
              <a:cs typeface="Arial"/>
            </a:endParaRPr>
          </a:p>
          <a:p>
            <a:pPr fontAlgn="auto">
              <a:spcBef>
                <a:spcPts val="0"/>
              </a:spcBef>
              <a:spcAft>
                <a:spcPts val="0"/>
              </a:spcAft>
              <a:defRPr/>
            </a:pPr>
            <a:r>
              <a:rPr lang="he-IL" kern="0" dirty="0" smtClean="0">
                <a:solidFill>
                  <a:srgbClr val="1D4C72"/>
                </a:solidFill>
                <a:latin typeface="Arial"/>
                <a:cs typeface="Arial"/>
              </a:rPr>
              <a:t>                  לרצף </a:t>
            </a:r>
            <a:r>
              <a:rPr lang="he-IL" kern="0" dirty="0">
                <a:solidFill>
                  <a:srgbClr val="1D4C72"/>
                </a:solidFill>
                <a:latin typeface="Arial"/>
                <a:cs typeface="Arial"/>
              </a:rPr>
              <a:t>חומצות אמיניות הבונות חלבון</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u="sng" kern="0" dirty="0" smtClean="0">
                <a:solidFill>
                  <a:schemeClr val="accent3"/>
                </a:solidFill>
                <a:latin typeface="Arial"/>
                <a:cs typeface="Arial"/>
              </a:rPr>
              <a:t>DNA</a:t>
            </a:r>
            <a:r>
              <a:rPr lang="he-IL" kern="0" dirty="0" smtClean="0">
                <a:solidFill>
                  <a:srgbClr val="1D4C72"/>
                </a:solidFill>
                <a:latin typeface="Arial"/>
                <a:cs typeface="Arial"/>
              </a:rPr>
              <a:t>:          מכיל </a:t>
            </a:r>
            <a:r>
              <a:rPr lang="he-IL" kern="0" dirty="0">
                <a:solidFill>
                  <a:srgbClr val="1D4C72"/>
                </a:solidFill>
                <a:latin typeface="Arial"/>
                <a:cs typeface="Arial"/>
              </a:rPr>
              <a:t>את המידע התורשתי הנחוץ לבניית החלבון</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u="sng" kern="0" dirty="0" err="1" smtClean="0">
                <a:solidFill>
                  <a:schemeClr val="accent3"/>
                </a:solidFill>
                <a:latin typeface="Arial"/>
                <a:cs typeface="Arial"/>
              </a:rPr>
              <a:t>ריבוזום</a:t>
            </a:r>
            <a:r>
              <a:rPr lang="he-IL" kern="0" dirty="0" smtClean="0">
                <a:solidFill>
                  <a:srgbClr val="1D4C72"/>
                </a:solidFill>
                <a:latin typeface="Arial"/>
                <a:cs typeface="Arial"/>
              </a:rPr>
              <a:t>:        מקנה </a:t>
            </a:r>
            <a:r>
              <a:rPr lang="he-IL" kern="0" dirty="0">
                <a:solidFill>
                  <a:srgbClr val="1D4C72"/>
                </a:solidFill>
                <a:latin typeface="Arial"/>
                <a:cs typeface="Arial"/>
              </a:rPr>
              <a:t>יציבות לקשר בין מולקולת ה־</a:t>
            </a:r>
            <a:r>
              <a:rPr lang="en-US" kern="0" dirty="0">
                <a:solidFill>
                  <a:srgbClr val="1D4C72"/>
                </a:solidFill>
                <a:latin typeface="Arial"/>
                <a:cs typeface="Arial"/>
              </a:rPr>
              <a:t>RNA</a:t>
            </a:r>
            <a:r>
              <a:rPr lang="he-IL" kern="0" dirty="0">
                <a:solidFill>
                  <a:srgbClr val="1D4C72"/>
                </a:solidFill>
                <a:latin typeface="Arial"/>
                <a:cs typeface="Arial"/>
              </a:rPr>
              <a:t>-שליח למולקולות </a:t>
            </a:r>
          </a:p>
          <a:p>
            <a:pPr fontAlgn="auto">
              <a:spcBef>
                <a:spcPts val="0"/>
              </a:spcBef>
              <a:spcAft>
                <a:spcPts val="0"/>
              </a:spcAft>
              <a:defRPr/>
            </a:pPr>
            <a:r>
              <a:rPr lang="he-IL" kern="0" dirty="0">
                <a:solidFill>
                  <a:srgbClr val="1D4C72"/>
                </a:solidFill>
                <a:latin typeface="Arial"/>
                <a:cs typeface="Arial"/>
              </a:rPr>
              <a:t> </a:t>
            </a:r>
            <a:r>
              <a:rPr lang="he-IL" kern="0" dirty="0" smtClean="0">
                <a:solidFill>
                  <a:srgbClr val="1D4C72"/>
                </a:solidFill>
                <a:latin typeface="Arial"/>
                <a:cs typeface="Arial"/>
              </a:rPr>
              <a:t>                  ה־</a:t>
            </a:r>
            <a:r>
              <a:rPr lang="en-US" kern="0" dirty="0">
                <a:solidFill>
                  <a:srgbClr val="1D4C72"/>
                </a:solidFill>
                <a:latin typeface="Arial"/>
                <a:cs typeface="Arial"/>
              </a:rPr>
              <a:t>RNA</a:t>
            </a:r>
            <a:r>
              <a:rPr lang="he-IL" kern="0" dirty="0">
                <a:solidFill>
                  <a:srgbClr val="1D4C72"/>
                </a:solidFill>
                <a:latin typeface="Arial"/>
                <a:cs typeface="Arial"/>
              </a:rPr>
              <a:t>-מוביל. הוא ה"משדך" ביניהן.</a:t>
            </a:r>
          </a:p>
          <a:p>
            <a:pPr fontAlgn="auto">
              <a:spcBef>
                <a:spcPts val="0"/>
              </a:spcBef>
              <a:spcAft>
                <a:spcPts val="0"/>
              </a:spcAft>
              <a:defRPr/>
            </a:pPr>
            <a:endParaRPr lang="he-IL" kern="0" dirty="0">
              <a:solidFill>
                <a:srgbClr val="1D4C72"/>
              </a:solidFill>
              <a:latin typeface="Arial"/>
              <a:cs typeface="Arial"/>
            </a:endParaRPr>
          </a:p>
        </p:txBody>
      </p:sp>
      <p:sp>
        <p:nvSpPr>
          <p:cNvPr id="14"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A9B66D-6D09-4D78-9B40-1DA06F3BB0D3}" type="slidenum">
              <a:rPr lang="he-IL" sz="1100" smtClean="0">
                <a:solidFill>
                  <a:schemeClr val="bg1">
                    <a:lumMod val="75000"/>
                  </a:schemeClr>
                </a:solidFill>
              </a:rPr>
              <a:pPr fontAlgn="base">
                <a:spcBef>
                  <a:spcPct val="0"/>
                </a:spcBef>
                <a:spcAft>
                  <a:spcPct val="0"/>
                </a:spcAft>
                <a:defRPr/>
              </a:pPr>
              <a:t>33</a:t>
            </a:fld>
            <a:endParaRPr lang="he-IL" sz="1100" dirty="0" smtClean="0">
              <a:solidFill>
                <a:schemeClr val="bg1">
                  <a:lumMod val="75000"/>
                </a:schemeClr>
              </a:solidFill>
            </a:endParaRPr>
          </a:p>
        </p:txBody>
      </p:sp>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"גורל" החלבונים הנוצרים בתהליך התרגום</a:t>
            </a:r>
            <a:endParaRPr lang="he-IL" sz="1800" smtClean="0"/>
          </a:p>
        </p:txBody>
      </p:sp>
      <p:sp>
        <p:nvSpPr>
          <p:cNvPr id="7" name="TextBox 6"/>
          <p:cNvSpPr txBox="1"/>
          <p:nvPr/>
        </p:nvSpPr>
        <p:spPr>
          <a:xfrm>
            <a:off x="611188" y="532854"/>
            <a:ext cx="7889875" cy="5632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latin typeface="Arial"/>
                <a:cs typeface="Arial"/>
              </a:rPr>
              <a:t>החלבונים הנוצרים בתהליך התרגום ניתקים מן הריבוזום </a:t>
            </a:r>
            <a:r>
              <a:rPr lang="he-IL" kern="0" dirty="0">
                <a:solidFill>
                  <a:schemeClr val="accent3"/>
                </a:solidFill>
                <a:latin typeface="Arial"/>
                <a:cs typeface="Arial"/>
              </a:rPr>
              <a:t>ומתקפלים למבנה המרחבי </a:t>
            </a:r>
            <a:r>
              <a:rPr lang="he-IL" kern="0" dirty="0">
                <a:latin typeface="Arial"/>
                <a:cs typeface="Arial"/>
              </a:rPr>
              <a:t>האופייני להם (הרחבה = חלבונים מלווים מיוחדים הנקראים </a:t>
            </a:r>
            <a:r>
              <a:rPr lang="he-IL" kern="0" dirty="0">
                <a:solidFill>
                  <a:schemeClr val="accent3"/>
                </a:solidFill>
                <a:latin typeface="Arial"/>
                <a:cs typeface="Arial"/>
              </a:rPr>
              <a:t>צ'פרונים</a:t>
            </a:r>
            <a:r>
              <a:rPr lang="he-IL" kern="0" dirty="0">
                <a:latin typeface="Arial"/>
                <a:cs typeface="Arial"/>
              </a:rPr>
              <a:t> "עוזרים" להם בכך). לאחר מכן, הם נעים לאתרים השונים בתא, שבהם הם מתפקדים.</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u="sng" kern="0" dirty="0">
                <a:latin typeface="Arial"/>
                <a:cs typeface="Arial"/>
              </a:rPr>
              <a:t>כיצד החלבונים "יודעים" לאן לנוע בתא</a:t>
            </a:r>
            <a:r>
              <a:rPr lang="he-IL" kern="0" dirty="0">
                <a:latin typeface="Arial"/>
                <a:cs typeface="Arial"/>
              </a:rPr>
              <a:t>?</a:t>
            </a:r>
          </a:p>
          <a:p>
            <a:pPr fontAlgn="auto">
              <a:spcBef>
                <a:spcPts val="0"/>
              </a:spcBef>
              <a:spcAft>
                <a:spcPts val="0"/>
              </a:spcAft>
              <a:defRPr/>
            </a:pPr>
            <a:r>
              <a:rPr lang="he-IL" kern="0" dirty="0">
                <a:latin typeface="Arial"/>
                <a:cs typeface="Arial"/>
              </a:rPr>
              <a:t>יש כמה מנגנונים הקובעים זאת. לדוגמה: רצף מסוים של חומצות אמיניות בתחילת החלבון מסמן את יעד החלבון. בלימודים המתקדמים לאחר התיכון תלמדו על כך עוד. </a:t>
            </a:r>
          </a:p>
          <a:p>
            <a:pPr fontAlgn="auto">
              <a:spcBef>
                <a:spcPts val="0"/>
              </a:spcBef>
              <a:spcAft>
                <a:spcPts val="0"/>
              </a:spcAft>
              <a:defRPr/>
            </a:pPr>
            <a:r>
              <a:rPr lang="he-IL" kern="0" dirty="0">
                <a:latin typeface="Arial"/>
                <a:cs typeface="Arial"/>
              </a:rPr>
              <a:t> </a:t>
            </a:r>
          </a:p>
          <a:p>
            <a:pPr marL="285750" indent="-285750" fontAlgn="auto">
              <a:spcBef>
                <a:spcPts val="0"/>
              </a:spcBef>
              <a:spcAft>
                <a:spcPts val="0"/>
              </a:spcAft>
              <a:buFont typeface="Arial" pitchFamily="34" charset="0"/>
              <a:buChar char="•"/>
              <a:defRPr/>
            </a:pPr>
            <a:r>
              <a:rPr lang="he-IL" kern="0" dirty="0">
                <a:latin typeface="Arial"/>
                <a:cs typeface="Arial"/>
              </a:rPr>
              <a:t>במקרים שחלבון מתקפל בדרך לא נכונה, הוא נשלח לפירוק – על פיענוח תהליך זה של פירוק החלבונים, זכו החוקרים הישראלים </a:t>
            </a:r>
            <a:r>
              <a:rPr lang="he-IL" kern="0" dirty="0">
                <a:solidFill>
                  <a:schemeClr val="accent3"/>
                </a:solidFill>
                <a:latin typeface="Arial"/>
                <a:cs typeface="Arial"/>
              </a:rPr>
              <a:t>פרופ' צ'חנובר ופרופ' הרשקו</a:t>
            </a:r>
            <a:r>
              <a:rPr lang="he-IL" kern="0" dirty="0">
                <a:latin typeface="Arial"/>
                <a:cs typeface="Arial"/>
              </a:rPr>
              <a:t> והחוקר האמריקני פרופ' רוז </a:t>
            </a:r>
            <a:r>
              <a:rPr lang="he-IL" kern="0" dirty="0">
                <a:solidFill>
                  <a:schemeClr val="accent3"/>
                </a:solidFill>
                <a:latin typeface="Arial"/>
                <a:cs typeface="Arial"/>
              </a:rPr>
              <a:t>בפרס נובל </a:t>
            </a:r>
            <a:r>
              <a:rPr lang="he-IL" kern="0" dirty="0">
                <a:latin typeface="Arial"/>
                <a:cs typeface="Arial"/>
              </a:rPr>
              <a:t>בשנת 2004.</a:t>
            </a:r>
          </a:p>
          <a:p>
            <a:pPr fontAlgn="auto">
              <a:spcBef>
                <a:spcPts val="0"/>
              </a:spcBef>
              <a:spcAft>
                <a:spcPts val="0"/>
              </a:spcAft>
              <a:defRPr/>
            </a:pPr>
            <a:endParaRPr lang="he-IL" kern="0" dirty="0">
              <a:latin typeface="Arial"/>
              <a:cs typeface="Arial"/>
            </a:endParaRPr>
          </a:p>
        </p:txBody>
      </p:sp>
      <p:grpSp>
        <p:nvGrpSpPr>
          <p:cNvPr id="95237" name="קבוצה 2"/>
          <p:cNvGrpSpPr>
            <a:grpSpLocks/>
          </p:cNvGrpSpPr>
          <p:nvPr/>
        </p:nvGrpSpPr>
        <p:grpSpPr bwMode="auto">
          <a:xfrm>
            <a:off x="395288" y="1627188"/>
            <a:ext cx="8372475" cy="2286000"/>
            <a:chOff x="-381250" y="3221715"/>
            <a:chExt cx="9302598" cy="2286000"/>
          </a:xfrm>
        </p:grpSpPr>
        <p:pic>
          <p:nvPicPr>
            <p:cNvPr id="9524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2615" y="3861048"/>
              <a:ext cx="4858733" cy="137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250" y="3221715"/>
              <a:ext cx="3105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חץ שמאלה 1"/>
          <p:cNvSpPr/>
          <p:nvPr/>
        </p:nvSpPr>
        <p:spPr>
          <a:xfrm>
            <a:off x="3189288" y="2538413"/>
            <a:ext cx="1150937" cy="46196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TextBox 11"/>
          <p:cNvSpPr txBox="1"/>
          <p:nvPr/>
        </p:nvSpPr>
        <p:spPr bwMode="auto">
          <a:xfrm>
            <a:off x="3162300" y="1892300"/>
            <a:ext cx="1512888"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kern="0" dirty="0">
                <a:solidFill>
                  <a:srgbClr val="1D4C72"/>
                </a:solidFill>
                <a:latin typeface="Arial"/>
                <a:cs typeface="Arial"/>
              </a:rPr>
              <a:t>התקפלות החלבון</a:t>
            </a:r>
          </a:p>
        </p:txBody>
      </p:sp>
      <p:sp>
        <p:nvSpPr>
          <p:cNvPr id="11"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62640E6-8586-405E-A3E8-D77E782F6D90}" type="slidenum">
              <a:rPr lang="he-IL" sz="1100" smtClean="0">
                <a:solidFill>
                  <a:schemeClr val="bg1">
                    <a:lumMod val="75000"/>
                  </a:schemeClr>
                </a:solidFill>
              </a:rPr>
              <a:pPr fontAlgn="base">
                <a:spcBef>
                  <a:spcPct val="0"/>
                </a:spcBef>
                <a:spcAft>
                  <a:spcPct val="0"/>
                </a:spcAft>
                <a:defRPr/>
              </a:pPr>
              <a:t>34</a:t>
            </a:fld>
            <a:endParaRPr lang="he-IL" sz="1100" dirty="0" smtClean="0">
              <a:solidFill>
                <a:schemeClr val="bg1">
                  <a:lumMod val="75000"/>
                </a:schemeClr>
              </a:solidFill>
            </a:endParaRPr>
          </a:p>
        </p:txBody>
      </p:sp>
      <p:sp>
        <p:nvSpPr>
          <p:cNvPr id="1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8:</a:t>
            </a:r>
          </a:p>
          <a:p>
            <a:pPr fontAlgn="auto">
              <a:spcBef>
                <a:spcPts val="0"/>
              </a:spcBef>
              <a:spcAft>
                <a:spcPts val="0"/>
              </a:spcAft>
              <a:defRPr/>
            </a:pPr>
            <a:r>
              <a:rPr lang="he-IL" dirty="0">
                <a:solidFill>
                  <a:srgbClr val="1D4C72"/>
                </a:solidFill>
                <a:latin typeface="Arial"/>
                <a:cs typeface="Arial"/>
              </a:rPr>
              <a:t>התאימו בין המונח לבין המשפט המסביר אותו בעזרת מתיחת </a:t>
            </a:r>
            <a:r>
              <a:rPr lang="he-IL" dirty="0">
                <a:solidFill>
                  <a:srgbClr val="1F497D"/>
                </a:solidFill>
                <a:latin typeface="Arial"/>
                <a:cs typeface="Arial"/>
              </a:rPr>
              <a:t>קווים.</a:t>
            </a:r>
          </a:p>
          <a:p>
            <a:pPr fontAlgn="auto">
              <a:spcBef>
                <a:spcPts val="0"/>
              </a:spcBef>
              <a:spcAft>
                <a:spcPts val="0"/>
              </a:spcAft>
              <a:defRPr/>
            </a:pPr>
            <a:endParaRPr lang="he-IL" dirty="0">
              <a:solidFill>
                <a:srgbClr val="1D4C72"/>
              </a:solidFill>
              <a:latin typeface="Arial"/>
              <a:cs typeface="Arial"/>
            </a:endParaRPr>
          </a:p>
        </p:txBody>
      </p:sp>
      <p:sp>
        <p:nvSpPr>
          <p:cNvPr id="9626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8: מונחים</a:t>
            </a:r>
            <a:endParaRPr lang="he-IL" sz="1800" dirty="0" smtClean="0"/>
          </a:p>
        </p:txBody>
      </p:sp>
      <p:sp>
        <p:nvSpPr>
          <p:cNvPr id="7" name="TextBox 6"/>
          <p:cNvSpPr txBox="1"/>
          <p:nvPr/>
        </p:nvSpPr>
        <p:spPr>
          <a:xfrm>
            <a:off x="7812088" y="1530350"/>
            <a:ext cx="960437" cy="3694113"/>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מונחים:</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FF6600"/>
                </a:solidFill>
                <a:latin typeface="Arial"/>
                <a:cs typeface="Arial"/>
              </a:rPr>
              <a:t>תרגום</a:t>
            </a:r>
          </a:p>
          <a:p>
            <a:pPr fontAlgn="auto">
              <a:spcBef>
                <a:spcPts val="0"/>
              </a:spcBef>
              <a:spcAft>
                <a:spcPts val="0"/>
              </a:spcAft>
              <a:defRPr/>
            </a:pPr>
            <a:endParaRPr lang="he-IL" dirty="0">
              <a:solidFill>
                <a:srgbClr val="FF6600"/>
              </a:solidFill>
              <a:latin typeface="Arial"/>
              <a:cs typeface="Arial"/>
            </a:endParaRPr>
          </a:p>
          <a:p>
            <a:pPr fontAlgn="auto">
              <a:spcBef>
                <a:spcPts val="0"/>
              </a:spcBef>
              <a:spcAft>
                <a:spcPts val="0"/>
              </a:spcAft>
              <a:defRPr/>
            </a:pPr>
            <a:r>
              <a:rPr lang="he-IL" dirty="0">
                <a:solidFill>
                  <a:srgbClr val="FF6600"/>
                </a:solidFill>
                <a:latin typeface="Arial"/>
                <a:cs typeface="Arial"/>
              </a:rPr>
              <a:t>תעתוק</a:t>
            </a:r>
          </a:p>
          <a:p>
            <a:pPr fontAlgn="auto">
              <a:spcBef>
                <a:spcPts val="0"/>
              </a:spcBef>
              <a:spcAft>
                <a:spcPts val="0"/>
              </a:spcAft>
              <a:defRPr/>
            </a:pPr>
            <a:endParaRPr lang="he-IL" dirty="0">
              <a:solidFill>
                <a:srgbClr val="FF6600"/>
              </a:solidFill>
              <a:latin typeface="Arial"/>
              <a:cs typeface="Arial"/>
            </a:endParaRPr>
          </a:p>
          <a:p>
            <a:pPr fontAlgn="auto">
              <a:spcBef>
                <a:spcPts val="0"/>
              </a:spcBef>
              <a:spcAft>
                <a:spcPts val="0"/>
              </a:spcAft>
              <a:defRPr/>
            </a:pPr>
            <a:endParaRPr lang="he-IL" dirty="0">
              <a:solidFill>
                <a:srgbClr val="FF6600"/>
              </a:solidFill>
              <a:latin typeface="Arial"/>
              <a:cs typeface="Arial"/>
            </a:endParaRPr>
          </a:p>
          <a:p>
            <a:pPr fontAlgn="auto">
              <a:spcBef>
                <a:spcPts val="0"/>
              </a:spcBef>
              <a:spcAft>
                <a:spcPts val="0"/>
              </a:spcAft>
              <a:defRPr/>
            </a:pPr>
            <a:r>
              <a:rPr lang="he-IL" dirty="0">
                <a:solidFill>
                  <a:srgbClr val="FF6600"/>
                </a:solidFill>
                <a:latin typeface="Arial"/>
                <a:cs typeface="Arial"/>
              </a:rPr>
              <a:t>קודון</a:t>
            </a:r>
          </a:p>
          <a:p>
            <a:pPr fontAlgn="auto">
              <a:spcBef>
                <a:spcPts val="0"/>
              </a:spcBef>
              <a:spcAft>
                <a:spcPts val="0"/>
              </a:spcAft>
              <a:defRPr/>
            </a:pPr>
            <a:endParaRPr lang="he-IL" dirty="0">
              <a:solidFill>
                <a:srgbClr val="FF6600"/>
              </a:solidFill>
              <a:latin typeface="Arial"/>
              <a:cs typeface="Arial"/>
            </a:endParaRPr>
          </a:p>
          <a:p>
            <a:pPr fontAlgn="auto">
              <a:spcBef>
                <a:spcPts val="0"/>
              </a:spcBef>
              <a:spcAft>
                <a:spcPts val="0"/>
              </a:spcAft>
              <a:defRPr/>
            </a:pPr>
            <a:r>
              <a:rPr lang="he-IL" dirty="0">
                <a:solidFill>
                  <a:srgbClr val="FF6600"/>
                </a:solidFill>
                <a:latin typeface="Arial"/>
                <a:cs typeface="Arial"/>
              </a:rPr>
              <a:t> גן</a:t>
            </a:r>
          </a:p>
          <a:p>
            <a:pPr fontAlgn="auto">
              <a:spcBef>
                <a:spcPts val="0"/>
              </a:spcBef>
              <a:spcAft>
                <a:spcPts val="0"/>
              </a:spcAft>
              <a:defRPr/>
            </a:pPr>
            <a:endParaRPr lang="he-IL" dirty="0">
              <a:solidFill>
                <a:srgbClr val="FF6600"/>
              </a:solidFill>
              <a:latin typeface="Arial"/>
              <a:cs typeface="Arial"/>
            </a:endParaRPr>
          </a:p>
          <a:p>
            <a:pPr fontAlgn="auto">
              <a:spcBef>
                <a:spcPts val="0"/>
              </a:spcBef>
              <a:spcAft>
                <a:spcPts val="0"/>
              </a:spcAft>
              <a:defRPr/>
            </a:pPr>
            <a:r>
              <a:rPr lang="he-IL" dirty="0">
                <a:solidFill>
                  <a:srgbClr val="FF6600"/>
                </a:solidFill>
                <a:latin typeface="Arial"/>
                <a:cs typeface="Arial"/>
              </a:rPr>
              <a:t>שחבור</a:t>
            </a:r>
          </a:p>
          <a:p>
            <a:pPr fontAlgn="auto">
              <a:spcBef>
                <a:spcPts val="0"/>
              </a:spcBef>
              <a:spcAft>
                <a:spcPts val="0"/>
              </a:spcAft>
              <a:defRPr/>
            </a:pPr>
            <a:endParaRPr lang="he-IL" dirty="0">
              <a:solidFill>
                <a:srgbClr val="1D4C72"/>
              </a:solidFill>
              <a:latin typeface="Arial"/>
              <a:cs typeface="Arial"/>
            </a:endParaRPr>
          </a:p>
        </p:txBody>
      </p:sp>
      <p:sp>
        <p:nvSpPr>
          <p:cNvPr id="8" name="TextBox 7"/>
          <p:cNvSpPr txBox="1"/>
          <p:nvPr/>
        </p:nvSpPr>
        <p:spPr>
          <a:xfrm>
            <a:off x="311150" y="1520825"/>
            <a:ext cx="6731000" cy="4246563"/>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משפטי הסבר:</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שלָשת בסיסים ב־</a:t>
            </a:r>
            <a:r>
              <a:rPr lang="en-US" dirty="0">
                <a:solidFill>
                  <a:srgbClr val="1D4C72"/>
                </a:solidFill>
                <a:latin typeface="Arial"/>
                <a:cs typeface="Arial"/>
              </a:rPr>
              <a:t>DNA</a:t>
            </a:r>
            <a:r>
              <a:rPr lang="he-IL" dirty="0">
                <a:solidFill>
                  <a:srgbClr val="1D4C72"/>
                </a:solidFill>
                <a:latin typeface="Arial"/>
                <a:cs typeface="Arial"/>
              </a:rPr>
              <a:t> או ב־</a:t>
            </a:r>
            <a:r>
              <a:rPr lang="en-US" dirty="0">
                <a:solidFill>
                  <a:srgbClr val="1F497D"/>
                </a:solidFill>
                <a:latin typeface="Arial"/>
                <a:cs typeface="Arial"/>
              </a:rPr>
              <a:t>RNA</a:t>
            </a:r>
            <a:r>
              <a:rPr lang="he-IL" dirty="0">
                <a:solidFill>
                  <a:srgbClr val="1F497D"/>
                </a:solidFill>
                <a:latin typeface="Arial"/>
                <a:cs typeface="Arial"/>
              </a:rPr>
              <a:t> המקודדת לחומצה אמינית אחת בחלבון.</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הורדת קטעים והוספת קטעים ממולקולת ה</a:t>
            </a:r>
            <a:r>
              <a:rPr lang="he-IL" dirty="0">
                <a:solidFill>
                  <a:srgbClr val="1D4C72"/>
                </a:solidFill>
                <a:latin typeface="Arial"/>
                <a:cs typeface="Arial"/>
              </a:rPr>
              <a:t>־</a:t>
            </a:r>
            <a:r>
              <a:rPr lang="en-US" dirty="0">
                <a:solidFill>
                  <a:srgbClr val="1F497D"/>
                </a:solidFill>
                <a:latin typeface="Arial"/>
                <a:cs typeface="Arial"/>
              </a:rPr>
              <a:t>RNA</a:t>
            </a:r>
            <a:r>
              <a:rPr lang="he-IL" dirty="0">
                <a:solidFill>
                  <a:srgbClr val="1F497D"/>
                </a:solidFill>
                <a:latin typeface="Arial"/>
                <a:cs typeface="Arial"/>
              </a:rPr>
              <a:t>, שנוצרה בתהליך תעתוק, לפני יציאתה אל הציטופלסמה.</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קטע של </a:t>
            </a:r>
            <a:r>
              <a:rPr lang="en-US" dirty="0">
                <a:solidFill>
                  <a:srgbClr val="1F497D"/>
                </a:solidFill>
                <a:latin typeface="Arial"/>
                <a:cs typeface="Arial"/>
              </a:rPr>
              <a:t>DNA</a:t>
            </a:r>
            <a:r>
              <a:rPr lang="he-IL" dirty="0">
                <a:solidFill>
                  <a:srgbClr val="1F497D"/>
                </a:solidFill>
                <a:latin typeface="Arial"/>
                <a:cs typeface="Arial"/>
              </a:rPr>
              <a:t>, </a:t>
            </a:r>
            <a:r>
              <a:rPr lang="he-IL" dirty="0">
                <a:solidFill>
                  <a:schemeClr val="tx2"/>
                </a:solidFill>
                <a:latin typeface="Arial"/>
                <a:cs typeface="Arial"/>
              </a:rPr>
              <a:t>שבדרך כלל מקודד לחלבון, </a:t>
            </a:r>
            <a:r>
              <a:rPr lang="he-IL" dirty="0">
                <a:solidFill>
                  <a:srgbClr val="1F497D"/>
                </a:solidFill>
                <a:latin typeface="Arial"/>
                <a:cs typeface="Arial"/>
              </a:rPr>
              <a:t>הקשור לתכונה של תא או של יצור.</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r>
              <a:rPr lang="he-IL" dirty="0">
                <a:solidFill>
                  <a:srgbClr val="1D4C72"/>
                </a:solidFill>
                <a:latin typeface="Arial"/>
                <a:cs typeface="Arial"/>
              </a:rPr>
              <a:t>יצירת חלבון, על פי רצף הבסיסים הקיים ב־</a:t>
            </a:r>
            <a:r>
              <a:rPr lang="en-US" dirty="0">
                <a:solidFill>
                  <a:srgbClr val="1D4C72"/>
                </a:solidFill>
                <a:latin typeface="Arial"/>
                <a:cs typeface="Arial"/>
              </a:rPr>
              <a:t>RNA</a:t>
            </a:r>
            <a:r>
              <a:rPr lang="he-IL" dirty="0">
                <a:solidFill>
                  <a:srgbClr val="1D4C72"/>
                </a:solidFill>
                <a:latin typeface="Arial"/>
                <a:cs typeface="Arial"/>
              </a:rPr>
              <a:t>-שליח.</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יצירת מולקולת </a:t>
            </a:r>
            <a:r>
              <a:rPr lang="en-US" dirty="0">
                <a:solidFill>
                  <a:srgbClr val="1D4C72"/>
                </a:solidFill>
                <a:latin typeface="Arial"/>
                <a:cs typeface="Arial"/>
              </a:rPr>
              <a:t>RNA</a:t>
            </a:r>
            <a:r>
              <a:rPr lang="he-IL" dirty="0">
                <a:solidFill>
                  <a:srgbClr val="1D4C72"/>
                </a:solidFill>
                <a:latin typeface="Arial"/>
                <a:cs typeface="Arial"/>
              </a:rPr>
              <a:t>, על פי רצף הבסיסים באחד מגדילי ה־</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endParaRPr lang="he-IL" dirty="0">
              <a:solidFill>
                <a:srgbClr val="1D4C72"/>
              </a:solidFill>
              <a:latin typeface="Arial"/>
              <a:cs typeface="Arial"/>
            </a:endParaRPr>
          </a:p>
        </p:txBody>
      </p:sp>
      <p:sp>
        <p:nvSpPr>
          <p:cNvPr id="9"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D66095-B6E4-4EB0-8498-BD21C507458F}" type="slidenum">
              <a:rPr lang="he-IL" sz="1100" smtClean="0">
                <a:solidFill>
                  <a:schemeClr val="bg1">
                    <a:lumMod val="75000"/>
                  </a:schemeClr>
                </a:solidFill>
              </a:rPr>
              <a:pPr fontAlgn="base">
                <a:spcBef>
                  <a:spcPct val="0"/>
                </a:spcBef>
                <a:spcAft>
                  <a:spcPct val="0"/>
                </a:spcAft>
                <a:defRPr/>
              </a:pPr>
              <a:t>35</a:t>
            </a:fld>
            <a:endParaRPr lang="he-IL" sz="1100" dirty="0" smtClean="0">
              <a:solidFill>
                <a:schemeClr val="bg1">
                  <a:lumMod val="75000"/>
                </a:scheme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8:</a:t>
            </a:r>
          </a:p>
          <a:p>
            <a:pPr fontAlgn="auto">
              <a:spcBef>
                <a:spcPts val="0"/>
              </a:spcBef>
              <a:spcAft>
                <a:spcPts val="0"/>
              </a:spcAft>
              <a:defRPr/>
            </a:pPr>
            <a:r>
              <a:rPr lang="he-IL" dirty="0">
                <a:solidFill>
                  <a:srgbClr val="1D4C72"/>
                </a:solidFill>
                <a:latin typeface="Arial"/>
                <a:cs typeface="Arial"/>
              </a:rPr>
              <a:t>התאימו בין המונח לבין המשפט המסביר אותו</a:t>
            </a:r>
            <a:r>
              <a:rPr lang="he-IL" dirty="0">
                <a:solidFill>
                  <a:srgbClr val="1F497D"/>
                </a:solidFill>
                <a:latin typeface="Arial"/>
                <a:cs typeface="Arial"/>
              </a:rPr>
              <a:t>.</a:t>
            </a:r>
          </a:p>
          <a:p>
            <a:pPr fontAlgn="auto">
              <a:spcBef>
                <a:spcPts val="0"/>
              </a:spcBef>
              <a:spcAft>
                <a:spcPts val="0"/>
              </a:spcAft>
              <a:defRPr/>
            </a:pPr>
            <a:endParaRPr lang="he-IL" dirty="0">
              <a:solidFill>
                <a:srgbClr val="1D4C72"/>
              </a:solidFill>
              <a:latin typeface="Arial"/>
              <a:cs typeface="Arial"/>
            </a:endParaRPr>
          </a:p>
        </p:txBody>
      </p:sp>
      <p:sp>
        <p:nvSpPr>
          <p:cNvPr id="9728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TextBox 6"/>
          <p:cNvSpPr txBox="1"/>
          <p:nvPr/>
        </p:nvSpPr>
        <p:spPr>
          <a:xfrm>
            <a:off x="601663" y="1341438"/>
            <a:ext cx="8161337" cy="4801314"/>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מונחים:</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chemeClr val="accent3"/>
                </a:solidFill>
                <a:latin typeface="Arial"/>
                <a:cs typeface="Arial"/>
              </a:rPr>
              <a:t>תרגום</a:t>
            </a:r>
            <a:r>
              <a:rPr lang="he-IL" dirty="0">
                <a:solidFill>
                  <a:srgbClr val="1D4C72"/>
                </a:solidFill>
                <a:latin typeface="Arial"/>
                <a:cs typeface="Arial"/>
              </a:rPr>
              <a:t> - יצירת חלבון על פי רצף הבסיסים הקיים ב־</a:t>
            </a:r>
            <a:r>
              <a:rPr lang="en-US" dirty="0">
                <a:solidFill>
                  <a:srgbClr val="1D4C72"/>
                </a:solidFill>
                <a:latin typeface="Arial"/>
                <a:cs typeface="Arial"/>
              </a:rPr>
              <a:t>RNA</a:t>
            </a:r>
            <a:r>
              <a:rPr lang="he-IL" dirty="0">
                <a:solidFill>
                  <a:srgbClr val="1D4C72"/>
                </a:solidFill>
                <a:latin typeface="Arial"/>
                <a:cs typeface="Arial"/>
              </a:rPr>
              <a:t>-שליח.</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chemeClr val="accent3"/>
                </a:solidFill>
                <a:latin typeface="Arial"/>
                <a:cs typeface="Arial"/>
              </a:rPr>
              <a:t>תעתוק</a:t>
            </a:r>
            <a:r>
              <a:rPr lang="he-IL" dirty="0">
                <a:solidFill>
                  <a:srgbClr val="1D4C72"/>
                </a:solidFill>
                <a:latin typeface="Arial"/>
                <a:cs typeface="Arial"/>
              </a:rPr>
              <a:t> - יצירת מולקולת </a:t>
            </a:r>
            <a:r>
              <a:rPr lang="en-US" dirty="0">
                <a:solidFill>
                  <a:srgbClr val="1D4C72"/>
                </a:solidFill>
                <a:latin typeface="Arial"/>
                <a:cs typeface="Arial"/>
              </a:rPr>
              <a:t>RNA</a:t>
            </a:r>
            <a:r>
              <a:rPr lang="he-IL" dirty="0">
                <a:solidFill>
                  <a:srgbClr val="1D4C72"/>
                </a:solidFill>
                <a:latin typeface="Arial"/>
                <a:cs typeface="Arial"/>
              </a:rPr>
              <a:t>, על פי רצף הבסיסים באחד מגדילי ה־</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err="1" smtClean="0">
                <a:solidFill>
                  <a:schemeClr val="accent3"/>
                </a:solidFill>
                <a:latin typeface="Arial"/>
                <a:cs typeface="Arial"/>
              </a:rPr>
              <a:t>קודון</a:t>
            </a:r>
            <a:r>
              <a:rPr lang="he-IL" dirty="0" smtClean="0">
                <a:solidFill>
                  <a:srgbClr val="1D4C72"/>
                </a:solidFill>
                <a:latin typeface="Arial"/>
                <a:cs typeface="Arial"/>
              </a:rPr>
              <a:t> </a:t>
            </a:r>
            <a:r>
              <a:rPr lang="he-IL" dirty="0">
                <a:solidFill>
                  <a:srgbClr val="1D4C72"/>
                </a:solidFill>
                <a:latin typeface="Arial"/>
                <a:cs typeface="Arial"/>
              </a:rPr>
              <a:t>- שלָשת בסיסים ב־</a:t>
            </a:r>
            <a:r>
              <a:rPr lang="en-US" dirty="0">
                <a:solidFill>
                  <a:srgbClr val="1D4C72"/>
                </a:solidFill>
                <a:latin typeface="Arial"/>
                <a:cs typeface="Arial"/>
              </a:rPr>
              <a:t>DNA</a:t>
            </a:r>
            <a:r>
              <a:rPr lang="he-IL" dirty="0">
                <a:solidFill>
                  <a:srgbClr val="1D4C72"/>
                </a:solidFill>
                <a:latin typeface="Arial"/>
                <a:cs typeface="Arial"/>
              </a:rPr>
              <a:t> או ב־</a:t>
            </a:r>
            <a:r>
              <a:rPr lang="en-US" dirty="0">
                <a:solidFill>
                  <a:srgbClr val="1F497D"/>
                </a:solidFill>
                <a:latin typeface="Arial"/>
                <a:cs typeface="Arial"/>
              </a:rPr>
              <a:t>RNA</a:t>
            </a:r>
            <a:r>
              <a:rPr lang="he-IL" dirty="0">
                <a:solidFill>
                  <a:srgbClr val="1F497D"/>
                </a:solidFill>
                <a:latin typeface="Arial"/>
                <a:cs typeface="Arial"/>
              </a:rPr>
              <a:t>, המקודדת לחומצה אמינית אחת בחלבון.</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chemeClr val="accent3"/>
                </a:solidFill>
                <a:latin typeface="Arial"/>
                <a:cs typeface="Arial"/>
              </a:rPr>
              <a:t>גן</a:t>
            </a:r>
            <a:r>
              <a:rPr lang="he-IL" dirty="0">
                <a:solidFill>
                  <a:srgbClr val="1D4C72"/>
                </a:solidFill>
                <a:latin typeface="Arial"/>
                <a:cs typeface="Arial"/>
              </a:rPr>
              <a:t> - </a:t>
            </a:r>
            <a:r>
              <a:rPr lang="he-IL" dirty="0">
                <a:solidFill>
                  <a:srgbClr val="1F497D"/>
                </a:solidFill>
                <a:latin typeface="Arial"/>
                <a:cs typeface="Arial"/>
              </a:rPr>
              <a:t>קטע של </a:t>
            </a:r>
            <a:r>
              <a:rPr lang="en-US" dirty="0">
                <a:solidFill>
                  <a:srgbClr val="1F497D"/>
                </a:solidFill>
                <a:latin typeface="Arial"/>
                <a:cs typeface="Arial"/>
              </a:rPr>
              <a:t>DNA</a:t>
            </a:r>
            <a:r>
              <a:rPr lang="he-IL" dirty="0">
                <a:solidFill>
                  <a:srgbClr val="1F497D"/>
                </a:solidFill>
                <a:latin typeface="Arial"/>
                <a:cs typeface="Arial"/>
              </a:rPr>
              <a:t> </a:t>
            </a:r>
            <a:r>
              <a:rPr lang="he-IL" dirty="0">
                <a:solidFill>
                  <a:schemeClr val="tx2"/>
                </a:solidFill>
                <a:latin typeface="Arial"/>
                <a:cs typeface="Arial"/>
              </a:rPr>
              <a:t>שבדרך כלל מקודד לחלבון, </a:t>
            </a:r>
            <a:r>
              <a:rPr lang="he-IL" dirty="0">
                <a:solidFill>
                  <a:srgbClr val="1F497D"/>
                </a:solidFill>
                <a:latin typeface="Arial"/>
                <a:cs typeface="Arial"/>
              </a:rPr>
              <a:t>הקשור לתכונה של תא או של יצור.</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chemeClr val="accent3"/>
                </a:solidFill>
                <a:latin typeface="Arial"/>
                <a:cs typeface="Arial"/>
              </a:rPr>
              <a:t>שחבור </a:t>
            </a:r>
            <a:r>
              <a:rPr lang="he-IL" dirty="0">
                <a:solidFill>
                  <a:srgbClr val="1D4C72"/>
                </a:solidFill>
                <a:latin typeface="Arial"/>
                <a:cs typeface="Arial"/>
              </a:rPr>
              <a:t>- </a:t>
            </a:r>
            <a:r>
              <a:rPr lang="he-IL" dirty="0">
                <a:solidFill>
                  <a:srgbClr val="1F497D"/>
                </a:solidFill>
                <a:latin typeface="Arial"/>
                <a:cs typeface="Arial"/>
              </a:rPr>
              <a:t>הורדת קטעים והוספת קטעים ממולקולת ה</a:t>
            </a:r>
            <a:r>
              <a:rPr lang="he-IL" dirty="0">
                <a:solidFill>
                  <a:srgbClr val="1D4C72"/>
                </a:solidFill>
                <a:latin typeface="Arial"/>
                <a:cs typeface="Arial"/>
              </a:rPr>
              <a:t>־</a:t>
            </a:r>
            <a:r>
              <a:rPr lang="en-US" dirty="0">
                <a:solidFill>
                  <a:srgbClr val="1F497D"/>
                </a:solidFill>
                <a:latin typeface="Arial"/>
                <a:cs typeface="Arial"/>
              </a:rPr>
              <a:t>RNA</a:t>
            </a:r>
            <a:r>
              <a:rPr lang="he-IL" dirty="0">
                <a:solidFill>
                  <a:srgbClr val="1F497D"/>
                </a:solidFill>
                <a:latin typeface="Arial"/>
                <a:cs typeface="Arial"/>
              </a:rPr>
              <a:t>, שנוצרה בתהליך תעתוק, לפני </a:t>
            </a:r>
            <a:r>
              <a:rPr lang="he-IL" dirty="0" smtClean="0">
                <a:solidFill>
                  <a:srgbClr val="1F497D"/>
                </a:solidFill>
                <a:latin typeface="Arial"/>
                <a:cs typeface="Arial"/>
              </a:rPr>
              <a:t>   </a:t>
            </a:r>
          </a:p>
          <a:p>
            <a:pPr fontAlgn="auto">
              <a:spcBef>
                <a:spcPts val="0"/>
              </a:spcBef>
              <a:spcAft>
                <a:spcPts val="0"/>
              </a:spcAft>
              <a:defRPr/>
            </a:pPr>
            <a:r>
              <a:rPr lang="he-IL" dirty="0" smtClean="0">
                <a:solidFill>
                  <a:srgbClr val="1F497D"/>
                </a:solidFill>
                <a:latin typeface="Arial"/>
                <a:cs typeface="Arial"/>
              </a:rPr>
              <a:t>            יציאתה </a:t>
            </a:r>
            <a:r>
              <a:rPr lang="he-IL" dirty="0">
                <a:solidFill>
                  <a:srgbClr val="1F497D"/>
                </a:solidFill>
                <a:latin typeface="Arial"/>
                <a:cs typeface="Arial"/>
              </a:rPr>
              <a:t>אל הציטופלסמה.</a:t>
            </a:r>
          </a:p>
          <a:p>
            <a:pPr fontAlgn="auto">
              <a:spcBef>
                <a:spcPts val="0"/>
              </a:spcBef>
              <a:spcAft>
                <a:spcPts val="0"/>
              </a:spcAft>
              <a:defRPr/>
            </a:pPr>
            <a:endParaRPr lang="he-IL" dirty="0">
              <a:solidFill>
                <a:srgbClr val="1F497D"/>
              </a:solidFill>
              <a:latin typeface="Arial"/>
              <a:cs typeface="Arial"/>
            </a:endParaRPr>
          </a:p>
        </p:txBody>
      </p:sp>
      <p:sp>
        <p:nvSpPr>
          <p:cNvPr id="8"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722053B-C3CA-439C-BFE3-520BFA967B84}" type="slidenum">
              <a:rPr lang="he-IL" sz="1100" smtClean="0">
                <a:solidFill>
                  <a:schemeClr val="bg1">
                    <a:lumMod val="75000"/>
                  </a:schemeClr>
                </a:solidFill>
              </a:rPr>
              <a:pPr fontAlgn="base">
                <a:spcBef>
                  <a:spcPct val="0"/>
                </a:spcBef>
                <a:spcAft>
                  <a:spcPct val="0"/>
                </a:spcAft>
                <a:defRPr/>
              </a:pPr>
              <a:t>36</a:t>
            </a:fld>
            <a:endParaRPr lang="he-IL" sz="1100" dirty="0" smtClean="0">
              <a:solidFill>
                <a:schemeClr val="bg1">
                  <a:lumMod val="75000"/>
                </a:schemeClr>
              </a:solidFill>
            </a:endParaRPr>
          </a:p>
        </p:txBody>
      </p:sp>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9: "גורל" החלבונים הנוצרים בתהליך התרגום</a:t>
            </a:r>
            <a:endParaRPr lang="he-IL" sz="1800" smtClean="0"/>
          </a:p>
        </p:txBody>
      </p:sp>
      <p:sp>
        <p:nvSpPr>
          <p:cNvPr id="6" name="TextBox 5"/>
          <p:cNvSpPr txBox="1"/>
          <p:nvPr/>
        </p:nvSpPr>
        <p:spPr>
          <a:xfrm>
            <a:off x="365125" y="548680"/>
            <a:ext cx="8183563"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latin typeface="Arial"/>
                <a:cs typeface="Arial"/>
              </a:rPr>
              <a:t>שאלה 9:</a:t>
            </a:r>
          </a:p>
          <a:p>
            <a:pPr fontAlgn="auto">
              <a:spcBef>
                <a:spcPts val="0"/>
              </a:spcBef>
              <a:spcAft>
                <a:spcPts val="0"/>
              </a:spcAft>
              <a:defRPr/>
            </a:pPr>
            <a:r>
              <a:rPr lang="he-IL" kern="0" dirty="0">
                <a:solidFill>
                  <a:srgbClr val="1F497D"/>
                </a:solidFill>
                <a:latin typeface="Arial"/>
                <a:cs typeface="Arial"/>
              </a:rPr>
              <a:t>א. מה קובע את המבנה המרחבי של החלבון?</a:t>
            </a:r>
          </a:p>
          <a:p>
            <a:pPr fontAlgn="auto">
              <a:spcBef>
                <a:spcPts val="0"/>
              </a:spcBef>
              <a:spcAft>
                <a:spcPts val="0"/>
              </a:spcAft>
              <a:defRPr/>
            </a:pPr>
            <a:r>
              <a:rPr lang="he-IL" kern="0" dirty="0">
                <a:solidFill>
                  <a:srgbClr val="1F497D"/>
                </a:solidFill>
                <a:latin typeface="Arial"/>
                <a:cs typeface="Arial"/>
              </a:rPr>
              <a:t>ב. מהי חשיבות קיפול החלבון למבנה הנכון?</a:t>
            </a:r>
          </a:p>
          <a:p>
            <a:pPr fontAlgn="auto">
              <a:spcBef>
                <a:spcPts val="0"/>
              </a:spcBef>
              <a:spcAft>
                <a:spcPts val="0"/>
              </a:spcAft>
              <a:defRPr/>
            </a:pPr>
            <a:r>
              <a:rPr lang="he-IL" kern="0" dirty="0">
                <a:solidFill>
                  <a:srgbClr val="1F497D"/>
                </a:solidFill>
                <a:latin typeface="Arial"/>
                <a:cs typeface="Arial"/>
              </a:rPr>
              <a:t>ג. הטבלה הבאה עוסקת בתפקידי החלבונים ובאתרי הפעולה שלהם בתא. </a:t>
            </a:r>
          </a:p>
          <a:p>
            <a:pPr fontAlgn="auto">
              <a:spcBef>
                <a:spcPts val="0"/>
              </a:spcBef>
              <a:spcAft>
                <a:spcPts val="0"/>
              </a:spcAft>
              <a:defRPr/>
            </a:pPr>
            <a:r>
              <a:rPr lang="he-IL" kern="0" dirty="0">
                <a:solidFill>
                  <a:srgbClr val="1F497D"/>
                </a:solidFill>
                <a:latin typeface="Arial"/>
                <a:cs typeface="Arial"/>
              </a:rPr>
              <a:t>   מלאו אותה בדוגמאות נוספות.</a:t>
            </a:r>
          </a:p>
        </p:txBody>
      </p:sp>
      <p:graphicFrame>
        <p:nvGraphicFramePr>
          <p:cNvPr id="3" name="טבלה 2"/>
          <p:cNvGraphicFramePr>
            <a:graphicFrameLocks noGrp="1"/>
          </p:cNvGraphicFramePr>
          <p:nvPr>
            <p:extLst>
              <p:ext uri="{D42A27DB-BD31-4B8C-83A1-F6EECF244321}">
                <p14:modId xmlns:p14="http://schemas.microsoft.com/office/powerpoint/2010/main" val="3586985943"/>
              </p:ext>
            </p:extLst>
          </p:nvPr>
        </p:nvGraphicFramePr>
        <p:xfrm>
          <a:off x="1716360" y="2708275"/>
          <a:ext cx="6096000" cy="2967040"/>
        </p:xfrm>
        <a:graphic>
          <a:graphicData uri="http://schemas.openxmlformats.org/drawingml/2006/table">
            <a:tbl>
              <a:tblPr rtl="1" firstRow="1" bandRow="1">
                <a:tableStyleId>{5940675A-B579-460E-94D1-54222C63F5DA}</a:tableStyleId>
              </a:tblPr>
              <a:tblGrid>
                <a:gridCol w="3048000"/>
                <a:gridCol w="3048000"/>
              </a:tblGrid>
              <a:tr h="370880">
                <a:tc>
                  <a:txBody>
                    <a:bodyPr/>
                    <a:lstStyle/>
                    <a:p>
                      <a:pPr rtl="1"/>
                      <a:r>
                        <a:rPr lang="he-IL" sz="1800" dirty="0" smtClean="0"/>
                        <a:t>תפקיד החלבון</a:t>
                      </a:r>
                      <a:endParaRPr lang="he-IL" sz="1800" dirty="0"/>
                    </a:p>
                  </a:txBody>
                  <a:tcPr marT="45725" marB="45725"/>
                </a:tc>
                <a:tc>
                  <a:txBody>
                    <a:bodyPr/>
                    <a:lstStyle/>
                    <a:p>
                      <a:pPr rtl="1"/>
                      <a:r>
                        <a:rPr lang="he-IL" sz="1800" dirty="0" smtClean="0"/>
                        <a:t>אתר פעילותו בתא</a:t>
                      </a:r>
                      <a:endParaRPr lang="he-IL" sz="1800" dirty="0"/>
                    </a:p>
                  </a:txBody>
                  <a:tcPr marT="45725" marB="45725"/>
                </a:tc>
              </a:tr>
              <a:tr h="370880">
                <a:tc>
                  <a:txBody>
                    <a:bodyPr/>
                    <a:lstStyle/>
                    <a:p>
                      <a:pPr rtl="1"/>
                      <a:r>
                        <a:rPr lang="he-IL" sz="1800" dirty="0" smtClean="0"/>
                        <a:t>אנזים בתהליך הנשימה התאית</a:t>
                      </a:r>
                      <a:endParaRPr lang="he-IL" sz="1800" dirty="0">
                        <a:solidFill>
                          <a:schemeClr val="tx2"/>
                        </a:solidFill>
                      </a:endParaRPr>
                    </a:p>
                  </a:txBody>
                  <a:tcPr marT="45725" marB="45725"/>
                </a:tc>
                <a:tc>
                  <a:txBody>
                    <a:bodyPr/>
                    <a:lstStyle/>
                    <a:p>
                      <a:pPr rtl="1"/>
                      <a:r>
                        <a:rPr lang="he-IL" sz="1800" dirty="0" smtClean="0"/>
                        <a:t>מיטוכונדריה</a:t>
                      </a:r>
                      <a:endParaRPr lang="he-IL" sz="1800" dirty="0">
                        <a:solidFill>
                          <a:schemeClr val="tx2"/>
                        </a:solidFill>
                      </a:endParaRPr>
                    </a:p>
                  </a:txBody>
                  <a:tcPr marT="45725" marB="45725"/>
                </a:tc>
              </a:tr>
              <a:tr h="370880">
                <a:tc>
                  <a:txBody>
                    <a:bodyPr/>
                    <a:lstStyle/>
                    <a:p>
                      <a:pPr rtl="1"/>
                      <a:endParaRPr lang="he-IL" sz="1800" dirty="0"/>
                    </a:p>
                  </a:txBody>
                  <a:tcPr marT="45725" marB="45725"/>
                </a:tc>
                <a:tc>
                  <a:txBody>
                    <a:bodyPr/>
                    <a:lstStyle/>
                    <a:p>
                      <a:pPr rtl="1"/>
                      <a:endParaRPr lang="he-IL" sz="1800" dirty="0"/>
                    </a:p>
                  </a:txBody>
                  <a:tcPr marT="45725" marB="45725"/>
                </a:tc>
              </a:tr>
              <a:tr h="370880">
                <a:tc>
                  <a:txBody>
                    <a:bodyPr/>
                    <a:lstStyle/>
                    <a:p>
                      <a:pPr rtl="1"/>
                      <a:endParaRPr lang="he-IL" sz="1800" dirty="0"/>
                    </a:p>
                  </a:txBody>
                  <a:tcPr marT="45725" marB="45725"/>
                </a:tc>
                <a:tc>
                  <a:txBody>
                    <a:bodyPr/>
                    <a:lstStyle/>
                    <a:p>
                      <a:pPr rtl="1"/>
                      <a:endParaRPr lang="he-IL" sz="1800" dirty="0"/>
                    </a:p>
                  </a:txBody>
                  <a:tcPr marT="45725" marB="45725"/>
                </a:tc>
              </a:tr>
              <a:tr h="370880">
                <a:tc>
                  <a:txBody>
                    <a:bodyPr/>
                    <a:lstStyle/>
                    <a:p>
                      <a:pPr rtl="1"/>
                      <a:endParaRPr lang="he-IL" sz="1800" dirty="0"/>
                    </a:p>
                  </a:txBody>
                  <a:tcPr marT="45725" marB="45725"/>
                </a:tc>
                <a:tc>
                  <a:txBody>
                    <a:bodyPr/>
                    <a:lstStyle/>
                    <a:p>
                      <a:pPr rtl="1"/>
                      <a:endParaRPr lang="he-IL" sz="1800" dirty="0"/>
                    </a:p>
                  </a:txBody>
                  <a:tcPr marT="45725" marB="45725"/>
                </a:tc>
              </a:tr>
              <a:tr h="370880">
                <a:tc>
                  <a:txBody>
                    <a:bodyPr/>
                    <a:lstStyle/>
                    <a:p>
                      <a:pPr rtl="1"/>
                      <a:endParaRPr lang="he-IL" sz="1800" dirty="0"/>
                    </a:p>
                  </a:txBody>
                  <a:tcPr marT="45725" marB="45725"/>
                </a:tc>
                <a:tc>
                  <a:txBody>
                    <a:bodyPr/>
                    <a:lstStyle/>
                    <a:p>
                      <a:pPr rtl="1"/>
                      <a:endParaRPr lang="he-IL" sz="1800" dirty="0"/>
                    </a:p>
                  </a:txBody>
                  <a:tcPr marT="45725" marB="45725"/>
                </a:tc>
              </a:tr>
              <a:tr h="370880">
                <a:tc>
                  <a:txBody>
                    <a:bodyPr/>
                    <a:lstStyle/>
                    <a:p>
                      <a:pPr rtl="1"/>
                      <a:endParaRPr lang="he-IL" sz="1800" dirty="0"/>
                    </a:p>
                  </a:txBody>
                  <a:tcPr marT="45725" marB="45725"/>
                </a:tc>
                <a:tc>
                  <a:txBody>
                    <a:bodyPr/>
                    <a:lstStyle/>
                    <a:p>
                      <a:pPr rtl="1"/>
                      <a:endParaRPr lang="he-IL" sz="1800" dirty="0"/>
                    </a:p>
                  </a:txBody>
                  <a:tcPr marT="45725" marB="45725"/>
                </a:tc>
              </a:tr>
              <a:tr h="370880">
                <a:tc>
                  <a:txBody>
                    <a:bodyPr/>
                    <a:lstStyle/>
                    <a:p>
                      <a:pPr rtl="1"/>
                      <a:endParaRPr lang="he-IL" sz="1800" dirty="0"/>
                    </a:p>
                  </a:txBody>
                  <a:tcPr marT="45725" marB="45725"/>
                </a:tc>
                <a:tc>
                  <a:txBody>
                    <a:bodyPr/>
                    <a:lstStyle/>
                    <a:p>
                      <a:pPr rtl="1"/>
                      <a:endParaRPr lang="he-IL" sz="1800" dirty="0"/>
                    </a:p>
                  </a:txBody>
                  <a:tcPr marT="45725" marB="45725"/>
                </a:tc>
              </a:tr>
            </a:tbl>
          </a:graphicData>
        </a:graphic>
      </p:graphicFrame>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DC23E0-70F3-4F50-85D9-3BFA88368964}" type="slidenum">
              <a:rPr lang="he-IL" sz="1100" smtClean="0">
                <a:solidFill>
                  <a:schemeClr val="bg1">
                    <a:lumMod val="75000"/>
                  </a:schemeClr>
                </a:solidFill>
              </a:rPr>
              <a:pPr fontAlgn="base">
                <a:spcBef>
                  <a:spcPct val="0"/>
                </a:spcBef>
                <a:spcAft>
                  <a:spcPct val="0"/>
                </a:spcAft>
                <a:defRPr/>
              </a:pPr>
              <a:t>37</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p:nvPr/>
        </p:nvSpPr>
        <p:spPr>
          <a:xfrm>
            <a:off x="415925" y="981074"/>
            <a:ext cx="8324850" cy="569198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kern="0" dirty="0">
                <a:solidFill>
                  <a:prstClr val="black"/>
                </a:solidFill>
              </a:rPr>
              <a:t>תשובה:</a:t>
            </a:r>
          </a:p>
          <a:p>
            <a:pPr fontAlgn="auto">
              <a:spcBef>
                <a:spcPts val="0"/>
              </a:spcBef>
              <a:spcAft>
                <a:spcPts val="0"/>
              </a:spcAft>
              <a:defRPr/>
            </a:pPr>
            <a:r>
              <a:rPr lang="he-IL" b="1" kern="0" dirty="0">
                <a:solidFill>
                  <a:prstClr val="black"/>
                </a:solidFill>
              </a:rPr>
              <a:t>א. </a:t>
            </a:r>
            <a:r>
              <a:rPr lang="he-IL" kern="0" dirty="0">
                <a:solidFill>
                  <a:prstClr val="black"/>
                </a:solidFill>
              </a:rPr>
              <a:t>כוחות משיכה (כגון קשרי מימן) ודחייה הנוצרים בין חומצות אמיניות בשרשרת החלבונית גורמים להתקפלות המולקולה למבנה מרחבי ייחודי לה.</a:t>
            </a:r>
          </a:p>
          <a:p>
            <a:pPr fontAlgn="auto">
              <a:spcBef>
                <a:spcPts val="0"/>
              </a:spcBef>
              <a:spcAft>
                <a:spcPts val="0"/>
              </a:spcAft>
              <a:defRPr/>
            </a:pPr>
            <a:r>
              <a:rPr lang="he-IL" kern="0" dirty="0">
                <a:solidFill>
                  <a:prstClr val="black"/>
                </a:solidFill>
              </a:rPr>
              <a:t>ב. פעילות תקינה של החלבון תלויה במבנהו המרחבי. דוגמאות: קישור בין אנזים למצע, </a:t>
            </a:r>
          </a:p>
          <a:p>
            <a:pPr fontAlgn="auto">
              <a:spcBef>
                <a:spcPts val="0"/>
              </a:spcBef>
              <a:spcAft>
                <a:spcPts val="0"/>
              </a:spcAft>
              <a:defRPr/>
            </a:pPr>
            <a:r>
              <a:rPr lang="he-IL" kern="0" dirty="0">
                <a:solidFill>
                  <a:prstClr val="black"/>
                </a:solidFill>
              </a:rPr>
              <a:t>קישור בין קולטן להורמון</a:t>
            </a:r>
            <a:r>
              <a:rPr lang="he-IL" kern="0" dirty="0" smtClean="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smtClean="0">
                <a:solidFill>
                  <a:prstClr val="black"/>
                </a:solidFill>
              </a:rPr>
              <a:t>ג.</a:t>
            </a:r>
            <a:endParaRPr lang="he-IL" kern="0" dirty="0">
              <a:solidFill>
                <a:prstClr val="black"/>
              </a:solidFill>
            </a:endParaRPr>
          </a:p>
        </p:txBody>
      </p:sp>
      <p:sp>
        <p:nvSpPr>
          <p:cNvPr id="9933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aphicFrame>
        <p:nvGraphicFramePr>
          <p:cNvPr id="3" name="טבלה 2"/>
          <p:cNvGraphicFramePr>
            <a:graphicFrameLocks noGrp="1"/>
          </p:cNvGraphicFramePr>
          <p:nvPr>
            <p:extLst>
              <p:ext uri="{D42A27DB-BD31-4B8C-83A1-F6EECF244321}">
                <p14:modId xmlns:p14="http://schemas.microsoft.com/office/powerpoint/2010/main" val="2510061745"/>
              </p:ext>
            </p:extLst>
          </p:nvPr>
        </p:nvGraphicFramePr>
        <p:xfrm>
          <a:off x="1323974" y="2636912"/>
          <a:ext cx="6632576" cy="3775074"/>
        </p:xfrm>
        <a:graphic>
          <a:graphicData uri="http://schemas.openxmlformats.org/drawingml/2006/table">
            <a:tbl>
              <a:tblPr rtl="1" firstRow="1" bandRow="1">
                <a:tableStyleId>{5940675A-B579-460E-94D1-54222C63F5DA}</a:tableStyleId>
              </a:tblPr>
              <a:tblGrid>
                <a:gridCol w="3316288"/>
                <a:gridCol w="3316288"/>
              </a:tblGrid>
              <a:tr h="370902">
                <a:tc>
                  <a:txBody>
                    <a:bodyPr/>
                    <a:lstStyle/>
                    <a:p>
                      <a:pPr rtl="1"/>
                      <a:r>
                        <a:rPr lang="he-IL" sz="1800" dirty="0" smtClean="0"/>
                        <a:t>תפקיד החלבון</a:t>
                      </a:r>
                      <a:endParaRPr lang="he-IL" sz="1800" dirty="0"/>
                    </a:p>
                  </a:txBody>
                  <a:tcPr marL="91442" marR="91442" marT="45728" marB="45728"/>
                </a:tc>
                <a:tc>
                  <a:txBody>
                    <a:bodyPr/>
                    <a:lstStyle/>
                    <a:p>
                      <a:pPr rtl="1"/>
                      <a:r>
                        <a:rPr lang="he-IL" sz="1800" dirty="0" smtClean="0"/>
                        <a:t>אתר פעילותו בתא</a:t>
                      </a:r>
                      <a:endParaRPr lang="he-IL" sz="1800" dirty="0"/>
                    </a:p>
                  </a:txBody>
                  <a:tcPr marL="91442" marR="91442" marT="45728" marB="45728"/>
                </a:tc>
              </a:tr>
              <a:tr h="370902">
                <a:tc>
                  <a:txBody>
                    <a:bodyPr/>
                    <a:lstStyle/>
                    <a:p>
                      <a:pPr rtl="1"/>
                      <a:r>
                        <a:rPr lang="he-IL" sz="1800" dirty="0" smtClean="0"/>
                        <a:t>אנזים בתהליך הנשימה התאית</a:t>
                      </a:r>
                      <a:endParaRPr lang="he-IL" sz="1800" dirty="0"/>
                    </a:p>
                  </a:txBody>
                  <a:tcPr marL="91442" marR="91442" marT="45728" marB="45728"/>
                </a:tc>
                <a:tc>
                  <a:txBody>
                    <a:bodyPr/>
                    <a:lstStyle/>
                    <a:p>
                      <a:pPr rtl="1"/>
                      <a:r>
                        <a:rPr lang="he-IL" sz="1800" dirty="0" smtClean="0"/>
                        <a:t>מיטוכונדריה</a:t>
                      </a:r>
                      <a:endParaRPr lang="he-IL" sz="1800" dirty="0"/>
                    </a:p>
                  </a:txBody>
                  <a:tcPr marL="91442" marR="91442" marT="45728" marB="45728"/>
                </a:tc>
              </a:tr>
              <a:tr h="370902">
                <a:tc>
                  <a:txBody>
                    <a:bodyPr/>
                    <a:lstStyle/>
                    <a:p>
                      <a:pPr rtl="1"/>
                      <a:r>
                        <a:rPr lang="he-IL" sz="1800" dirty="0" smtClean="0"/>
                        <a:t>משאבה/נשא/</a:t>
                      </a:r>
                      <a:r>
                        <a:rPr lang="he-IL" sz="1800" baseline="0" dirty="0" smtClean="0"/>
                        <a:t>תעלה/קולטן</a:t>
                      </a:r>
                      <a:endParaRPr lang="he-IL" sz="1800" dirty="0"/>
                    </a:p>
                  </a:txBody>
                  <a:tcPr marL="91442" marR="91442" marT="45728" marB="45728"/>
                </a:tc>
                <a:tc>
                  <a:txBody>
                    <a:bodyPr/>
                    <a:lstStyle/>
                    <a:p>
                      <a:pPr rtl="1"/>
                      <a:r>
                        <a:rPr lang="he-IL" sz="1800" dirty="0" smtClean="0"/>
                        <a:t>קרום התא</a:t>
                      </a:r>
                      <a:endParaRPr lang="he-IL" sz="1800" dirty="0"/>
                    </a:p>
                  </a:txBody>
                  <a:tcPr marL="91442" marR="91442" marT="45728" marB="45728"/>
                </a:tc>
              </a:tr>
              <a:tr h="640188">
                <a:tc>
                  <a:txBody>
                    <a:bodyPr/>
                    <a:lstStyle/>
                    <a:p>
                      <a:pPr rtl="1"/>
                      <a:r>
                        <a:rPr lang="he-IL" sz="1800" dirty="0" smtClean="0"/>
                        <a:t>אנזימים הקשורים ליצירת הפוספוליפידים</a:t>
                      </a:r>
                      <a:endParaRPr lang="he-IL" sz="1800" dirty="0"/>
                    </a:p>
                  </a:txBody>
                  <a:tcPr marL="91442" marR="91442" marT="45728" marB="45728"/>
                </a:tc>
                <a:tc>
                  <a:txBody>
                    <a:bodyPr/>
                    <a:lstStyle/>
                    <a:p>
                      <a:pPr rtl="1"/>
                      <a:r>
                        <a:rPr lang="he-IL" sz="1800" dirty="0" smtClean="0"/>
                        <a:t>ציטופלסמה</a:t>
                      </a:r>
                      <a:endParaRPr lang="he-IL" sz="1800" dirty="0"/>
                    </a:p>
                  </a:txBody>
                  <a:tcPr marL="91442" marR="91442" marT="45728" marB="45728"/>
                </a:tc>
              </a:tr>
              <a:tr h="640188">
                <a:tc>
                  <a:txBody>
                    <a:bodyPr/>
                    <a:lstStyle/>
                    <a:p>
                      <a:pPr rtl="1"/>
                      <a:r>
                        <a:rPr lang="he-IL" sz="1800" dirty="0" smtClean="0"/>
                        <a:t>הורמונים חלבוניים</a:t>
                      </a:r>
                      <a:endParaRPr lang="he-IL" sz="1800" dirty="0"/>
                    </a:p>
                  </a:txBody>
                  <a:tcPr marL="91442" marR="91442" marT="45728" marB="45728"/>
                </a:tc>
                <a:tc>
                  <a:txBody>
                    <a:bodyPr/>
                    <a:lstStyle/>
                    <a:p>
                      <a:pPr rtl="1"/>
                      <a:r>
                        <a:rPr lang="he-IL" sz="1800" dirty="0" smtClean="0"/>
                        <a:t>מופרשים מן התא החוצה </a:t>
                      </a:r>
                    </a:p>
                    <a:p>
                      <a:pPr rtl="1"/>
                      <a:r>
                        <a:rPr lang="he-IL" sz="1800" dirty="0" smtClean="0"/>
                        <a:t>בתהליך אקסוציטוזה*</a:t>
                      </a:r>
                      <a:endParaRPr lang="he-IL" sz="1800" dirty="0"/>
                    </a:p>
                  </a:txBody>
                  <a:tcPr marL="91442" marR="91442" marT="45728" marB="45728"/>
                </a:tc>
              </a:tr>
              <a:tr h="370902">
                <a:tc>
                  <a:txBody>
                    <a:bodyPr/>
                    <a:lstStyle/>
                    <a:p>
                      <a:pPr rtl="1"/>
                      <a:r>
                        <a:rPr lang="he-IL" sz="1800" dirty="0" smtClean="0"/>
                        <a:t>המוגלובין (רק בתאי דם אדומים)</a:t>
                      </a:r>
                      <a:endParaRPr lang="he-IL" sz="1800" dirty="0"/>
                    </a:p>
                  </a:txBody>
                  <a:tcPr marL="91442" marR="91442" marT="45728" marB="45728"/>
                </a:tc>
                <a:tc>
                  <a:txBody>
                    <a:bodyPr/>
                    <a:lstStyle/>
                    <a:p>
                      <a:pPr rtl="1"/>
                      <a:r>
                        <a:rPr lang="he-IL" sz="1800" dirty="0" smtClean="0"/>
                        <a:t>ציטופלסמה</a:t>
                      </a:r>
                      <a:endParaRPr lang="he-IL" sz="1800" dirty="0"/>
                    </a:p>
                  </a:txBody>
                  <a:tcPr marL="91442" marR="91442" marT="45728" marB="45728"/>
                </a:tc>
              </a:tr>
              <a:tr h="370902">
                <a:tc>
                  <a:txBody>
                    <a:bodyPr/>
                    <a:lstStyle/>
                    <a:p>
                      <a:pPr rtl="1"/>
                      <a:r>
                        <a:rPr lang="he-IL" sz="1800" dirty="0" smtClean="0"/>
                        <a:t>אנזים בתהליך הפוטוסינתזה</a:t>
                      </a:r>
                      <a:endParaRPr lang="he-IL" sz="1800" dirty="0"/>
                    </a:p>
                  </a:txBody>
                  <a:tcPr marL="91442" marR="91442" marT="45728" marB="45728"/>
                </a:tc>
                <a:tc>
                  <a:txBody>
                    <a:bodyPr/>
                    <a:lstStyle/>
                    <a:p>
                      <a:pPr rtl="1"/>
                      <a:r>
                        <a:rPr lang="he-IL" sz="1800" dirty="0" smtClean="0"/>
                        <a:t>כלורופלסטים</a:t>
                      </a:r>
                      <a:endParaRPr lang="he-IL" sz="1800" dirty="0"/>
                    </a:p>
                  </a:txBody>
                  <a:tcPr marL="91442" marR="91442" marT="45728" marB="45728"/>
                </a:tc>
              </a:tr>
              <a:tr h="640188">
                <a:tc>
                  <a:txBody>
                    <a:bodyPr/>
                    <a:lstStyle/>
                    <a:p>
                      <a:pPr rtl="1"/>
                      <a:r>
                        <a:rPr lang="he-IL" sz="1800" dirty="0" smtClean="0"/>
                        <a:t>חלבונים בכרומוזום ש</a:t>
                      </a:r>
                      <a:r>
                        <a:rPr lang="he-IL" sz="1800" baseline="0" dirty="0" smtClean="0"/>
                        <a:t>מולקולת ה־</a:t>
                      </a:r>
                      <a:r>
                        <a:rPr lang="en-US" sz="1800" baseline="0" dirty="0" smtClean="0"/>
                        <a:t>DNA</a:t>
                      </a:r>
                      <a:r>
                        <a:rPr lang="he-IL" sz="1800" baseline="0" dirty="0" smtClean="0"/>
                        <a:t> מגולגלת סביבם</a:t>
                      </a:r>
                      <a:endParaRPr lang="he-IL" sz="1800" dirty="0">
                        <a:solidFill>
                          <a:schemeClr val="tx1"/>
                        </a:solidFill>
                      </a:endParaRPr>
                    </a:p>
                  </a:txBody>
                  <a:tcPr marL="91442" marR="91442" marT="45728" marB="45728"/>
                </a:tc>
                <a:tc>
                  <a:txBody>
                    <a:bodyPr/>
                    <a:lstStyle/>
                    <a:p>
                      <a:pPr rtl="1"/>
                      <a:r>
                        <a:rPr lang="he-IL" sz="1800" dirty="0" smtClean="0"/>
                        <a:t>גרעין</a:t>
                      </a:r>
                      <a:endParaRPr lang="he-IL" sz="1800" dirty="0"/>
                    </a:p>
                  </a:txBody>
                  <a:tcPr marL="91442" marR="91442" marT="45728" marB="45728"/>
                </a:tc>
              </a:tr>
            </a:tbl>
          </a:graphicData>
        </a:graphic>
      </p:graphicFrame>
      <p:sp>
        <p:nvSpPr>
          <p:cNvPr id="8" name="TextBox 7"/>
          <p:cNvSpPr txBox="1"/>
          <p:nvPr/>
        </p:nvSpPr>
        <p:spPr>
          <a:xfrm>
            <a:off x="365125" y="538833"/>
            <a:ext cx="818356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latin typeface="Arial"/>
                <a:cs typeface="Arial"/>
              </a:rPr>
              <a:t>שאלה 9:</a:t>
            </a:r>
          </a:p>
        </p:txBody>
      </p:sp>
      <p:sp>
        <p:nvSpPr>
          <p:cNvPr id="9" name="TextBox 8"/>
          <p:cNvSpPr txBox="1"/>
          <p:nvPr/>
        </p:nvSpPr>
        <p:spPr>
          <a:xfrm>
            <a:off x="1323975" y="6303169"/>
            <a:ext cx="3108325"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latin typeface="Arial"/>
                <a:cs typeface="Arial"/>
              </a:rPr>
              <a:t>*</a:t>
            </a:r>
            <a:r>
              <a:rPr lang="he-IL" kern="0" dirty="0">
                <a:latin typeface="Arial"/>
                <a:cs typeface="Arial"/>
              </a:rPr>
              <a:t> </a:t>
            </a:r>
            <a:r>
              <a:rPr lang="he-IL" sz="1400" kern="0" dirty="0">
                <a:latin typeface="Arial"/>
                <a:cs typeface="Arial"/>
              </a:rPr>
              <a:t>תהליך האקסוציטוזה אינו נכלל בסילבוס.</a:t>
            </a:r>
            <a:endParaRPr lang="he-IL" b="1" kern="0" dirty="0">
              <a:latin typeface="Arial"/>
              <a:cs typeface="Arial"/>
            </a:endParaRPr>
          </a:p>
        </p:txBody>
      </p:sp>
      <p:sp>
        <p:nvSpPr>
          <p:cNvPr id="10"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DA71790-4250-4C3F-9527-307E0D28A92C}" type="slidenum">
              <a:rPr lang="he-IL" sz="1100" smtClean="0">
                <a:solidFill>
                  <a:schemeClr val="bg1">
                    <a:lumMod val="75000"/>
                  </a:schemeClr>
                </a:solidFill>
              </a:rPr>
              <a:pPr fontAlgn="base">
                <a:spcBef>
                  <a:spcPct val="0"/>
                </a:spcBef>
                <a:spcAft>
                  <a:spcPct val="0"/>
                </a:spcAft>
                <a:defRPr/>
              </a:pPr>
              <a:t>38</a:t>
            </a:fld>
            <a:endParaRPr lang="he-IL" sz="1100" dirty="0" smtClean="0">
              <a:solidFill>
                <a:schemeClr val="bg1">
                  <a:lumMod val="75000"/>
                </a:schemeClr>
              </a:solidFill>
            </a:endParaRPr>
          </a:p>
        </p:txBody>
      </p:sp>
      <p:sp>
        <p:nvSpPr>
          <p:cNvPr id="11"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66700" y="620713"/>
            <a:ext cx="8429625" cy="54721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תאים ויצורים רב־תאיים אינם יכולים לחיות ללא אנזימים וחלבונים אחרים.</a:t>
            </a:r>
          </a:p>
          <a:p>
            <a:pPr>
              <a:lnSpc>
                <a:spcPct val="150000"/>
              </a:lnSpc>
              <a:buFontTx/>
              <a:buBlip>
                <a:blip r:embed="rId2"/>
              </a:buBlip>
              <a:defRPr/>
            </a:pPr>
            <a:r>
              <a:rPr lang="he-IL" dirty="0">
                <a:solidFill>
                  <a:prstClr val="black"/>
                </a:solidFill>
              </a:rPr>
              <a:t> החלבונים בנויים משרשרת אחת או יותר של חומצות אמיניות.</a:t>
            </a:r>
          </a:p>
          <a:p>
            <a:pPr>
              <a:lnSpc>
                <a:spcPct val="150000"/>
              </a:lnSpc>
              <a:buFontTx/>
              <a:buBlip>
                <a:blip r:embed="rId2"/>
              </a:buBlip>
              <a:defRPr/>
            </a:pPr>
            <a:r>
              <a:rPr lang="he-IL" dirty="0">
                <a:solidFill>
                  <a:prstClr val="black"/>
                </a:solidFill>
              </a:rPr>
              <a:t> רצף החומצות האמיניות בחלבון תואם לרצף של </a:t>
            </a:r>
            <a:r>
              <a:rPr lang="he-IL" dirty="0">
                <a:solidFill>
                  <a:schemeClr val="accent3"/>
                </a:solidFill>
              </a:rPr>
              <a:t>גן</a:t>
            </a:r>
            <a:r>
              <a:rPr lang="he-IL" dirty="0">
                <a:solidFill>
                  <a:prstClr val="black"/>
                </a:solidFill>
              </a:rPr>
              <a:t>, הנמצא במולקולת </a:t>
            </a:r>
            <a:r>
              <a:rPr lang="en-US" dirty="0">
                <a:solidFill>
                  <a:prstClr val="black"/>
                </a:solidFill>
              </a:rPr>
              <a:t>DNA</a:t>
            </a:r>
            <a:r>
              <a:rPr lang="he-IL" dirty="0">
                <a:solidFill>
                  <a:prstClr val="black"/>
                </a:solidFill>
              </a:rPr>
              <a:t>.</a:t>
            </a:r>
          </a:p>
          <a:p>
            <a:pPr>
              <a:lnSpc>
                <a:spcPct val="150000"/>
              </a:lnSpc>
              <a:buFontTx/>
              <a:buBlip>
                <a:blip r:embed="rId2"/>
              </a:buBlip>
              <a:defRPr/>
            </a:pPr>
            <a:r>
              <a:rPr lang="he-IL" dirty="0">
                <a:solidFill>
                  <a:prstClr val="black"/>
                </a:solidFill>
              </a:rPr>
              <a:t> המסלול המוביל מגנים לחלבונים מורכב משני שלבים הנקראים </a:t>
            </a:r>
            <a:r>
              <a:rPr lang="he-IL" dirty="0">
                <a:solidFill>
                  <a:schemeClr val="accent3"/>
                </a:solidFill>
              </a:rPr>
              <a:t>תעתוק ותרגום</a:t>
            </a:r>
            <a:r>
              <a:rPr lang="he-IL" dirty="0">
                <a:solidFill>
                  <a:prstClr val="black"/>
                </a:solidFill>
              </a:rPr>
              <a:t>.</a:t>
            </a:r>
          </a:p>
          <a:p>
            <a:pPr>
              <a:lnSpc>
                <a:spcPct val="150000"/>
              </a:lnSpc>
              <a:defRPr/>
            </a:pPr>
            <a:r>
              <a:rPr lang="he-IL" dirty="0">
                <a:solidFill>
                  <a:prstClr val="black"/>
                </a:solidFill>
              </a:rPr>
              <a:t>   </a:t>
            </a:r>
            <a:r>
              <a:rPr lang="en-US" dirty="0">
                <a:solidFill>
                  <a:prstClr val="black"/>
                </a:solidFill>
              </a:rPr>
              <a:t>DNA</a:t>
            </a:r>
            <a:r>
              <a:rPr lang="he-IL" dirty="0">
                <a:solidFill>
                  <a:prstClr val="black"/>
                </a:solidFill>
              </a:rPr>
              <a:t>               </a:t>
            </a:r>
            <a:r>
              <a:rPr lang="en-US" dirty="0">
                <a:solidFill>
                  <a:prstClr val="black"/>
                </a:solidFill>
              </a:rPr>
              <a:t>RNA</a:t>
            </a:r>
            <a:r>
              <a:rPr lang="he-IL" dirty="0">
                <a:solidFill>
                  <a:prstClr val="black"/>
                </a:solidFill>
              </a:rPr>
              <a:t>                חלבון</a:t>
            </a:r>
          </a:p>
          <a:p>
            <a:pPr>
              <a:lnSpc>
                <a:spcPct val="150000"/>
              </a:lnSpc>
              <a:defRPr/>
            </a:pPr>
            <a:r>
              <a:rPr lang="he-IL" dirty="0">
                <a:solidFill>
                  <a:prstClr val="black"/>
                </a:solidFill>
              </a:rPr>
              <a:t>  קיימים </a:t>
            </a:r>
            <a:r>
              <a:rPr lang="he-IL" dirty="0">
                <a:solidFill>
                  <a:schemeClr val="tx1"/>
                </a:solidFill>
              </a:rPr>
              <a:t>בתא כמה סוגי </a:t>
            </a:r>
            <a:r>
              <a:rPr lang="en-US" dirty="0">
                <a:solidFill>
                  <a:schemeClr val="tx1"/>
                </a:solidFill>
              </a:rPr>
              <a:t>RNA</a:t>
            </a:r>
            <a:r>
              <a:rPr lang="he-IL" dirty="0">
                <a:solidFill>
                  <a:schemeClr val="tx1"/>
                </a:solidFill>
              </a:rPr>
              <a:t> וביניהם</a:t>
            </a:r>
            <a:r>
              <a:rPr lang="he-IL" dirty="0">
                <a:solidFill>
                  <a:prstClr val="black"/>
                </a:solidFill>
              </a:rPr>
              <a:t>: </a:t>
            </a:r>
            <a:r>
              <a:rPr lang="en-US" dirty="0">
                <a:solidFill>
                  <a:schemeClr val="accent3"/>
                </a:solidFill>
              </a:rPr>
              <a:t>RNA</a:t>
            </a:r>
            <a:r>
              <a:rPr lang="he-IL" dirty="0">
                <a:solidFill>
                  <a:schemeClr val="accent3"/>
                </a:solidFill>
              </a:rPr>
              <a:t>-שליח ו־</a:t>
            </a:r>
            <a:r>
              <a:rPr lang="en-US" dirty="0">
                <a:solidFill>
                  <a:schemeClr val="accent3"/>
                </a:solidFill>
              </a:rPr>
              <a:t>RNA</a:t>
            </a:r>
            <a:r>
              <a:rPr lang="he-IL" dirty="0">
                <a:solidFill>
                  <a:schemeClr val="accent3"/>
                </a:solidFill>
              </a:rPr>
              <a:t>-מוביל </a:t>
            </a:r>
          </a:p>
          <a:p>
            <a:pPr>
              <a:lnSpc>
                <a:spcPct val="150000"/>
              </a:lnSpc>
              <a:buFontTx/>
              <a:buBlip>
                <a:blip r:embed="rId2"/>
              </a:buBlip>
              <a:defRPr/>
            </a:pPr>
            <a:r>
              <a:rPr lang="he-IL" dirty="0">
                <a:solidFill>
                  <a:prstClr val="black"/>
                </a:solidFill>
              </a:rPr>
              <a:t> המידע הגנטי ב־</a:t>
            </a:r>
            <a:r>
              <a:rPr lang="en-US" dirty="0">
                <a:solidFill>
                  <a:prstClr val="black"/>
                </a:solidFill>
              </a:rPr>
              <a:t>RNA</a:t>
            </a:r>
            <a:r>
              <a:rPr lang="he-IL" dirty="0">
                <a:solidFill>
                  <a:prstClr val="black"/>
                </a:solidFill>
              </a:rPr>
              <a:t>-שליח מוצפן בקוד של שלשות בסיסים=</a:t>
            </a:r>
            <a:r>
              <a:rPr lang="he-IL" dirty="0">
                <a:solidFill>
                  <a:schemeClr val="accent3"/>
                </a:solidFill>
              </a:rPr>
              <a:t>קודונים</a:t>
            </a:r>
            <a:r>
              <a:rPr lang="he-IL" dirty="0">
                <a:solidFill>
                  <a:prstClr val="black"/>
                </a:solidFill>
              </a:rPr>
              <a:t> המקדדים ל־</a:t>
            </a:r>
            <a:r>
              <a:rPr lang="he-IL" dirty="0" err="1">
                <a:solidFill>
                  <a:prstClr val="black"/>
                </a:solidFill>
              </a:rPr>
              <a:t>20</a:t>
            </a:r>
            <a:r>
              <a:rPr lang="he-IL" dirty="0">
                <a:solidFill>
                  <a:prstClr val="black"/>
                </a:solidFill>
              </a:rPr>
              <a:t>  </a:t>
            </a:r>
          </a:p>
          <a:p>
            <a:pPr>
              <a:lnSpc>
                <a:spcPct val="150000"/>
              </a:lnSpc>
              <a:defRPr/>
            </a:pPr>
            <a:r>
              <a:rPr lang="he-IL" dirty="0">
                <a:solidFill>
                  <a:prstClr val="black"/>
                </a:solidFill>
              </a:rPr>
              <a:t>  חומצות אמיניות. כמו כן, יש קודונים המורים על התחלת התרגום ועל סיומו. </a:t>
            </a:r>
          </a:p>
          <a:p>
            <a:pPr>
              <a:lnSpc>
                <a:spcPct val="150000"/>
              </a:lnSpc>
              <a:buFontTx/>
              <a:buBlip>
                <a:blip r:embed="rId2"/>
              </a:buBlip>
              <a:defRPr/>
            </a:pPr>
            <a:r>
              <a:rPr lang="he-IL" dirty="0">
                <a:solidFill>
                  <a:prstClr val="black"/>
                </a:solidFill>
              </a:rPr>
              <a:t> </a:t>
            </a:r>
            <a:r>
              <a:rPr lang="he-IL" dirty="0">
                <a:solidFill>
                  <a:schemeClr val="accent3"/>
                </a:solidFill>
              </a:rPr>
              <a:t>הקוד הגנטי </a:t>
            </a:r>
            <a:r>
              <a:rPr lang="he-IL" dirty="0">
                <a:solidFill>
                  <a:prstClr val="black"/>
                </a:solidFill>
              </a:rPr>
              <a:t>אחיד בכל האורגניזמים.</a:t>
            </a:r>
          </a:p>
          <a:p>
            <a:pPr>
              <a:lnSpc>
                <a:spcPct val="150000"/>
              </a:lnSpc>
              <a:buFontTx/>
              <a:buBlip>
                <a:blip r:embed="rId2"/>
              </a:buBlip>
              <a:defRPr/>
            </a:pPr>
            <a:r>
              <a:rPr lang="he-IL" dirty="0">
                <a:solidFill>
                  <a:prstClr val="black"/>
                </a:solidFill>
              </a:rPr>
              <a:t> רוב מולקולות ה־</a:t>
            </a:r>
            <a:r>
              <a:rPr lang="en-US" dirty="0">
                <a:solidFill>
                  <a:prstClr val="black"/>
                </a:solidFill>
              </a:rPr>
              <a:t>RNA</a:t>
            </a:r>
            <a:r>
              <a:rPr lang="he-IL" dirty="0">
                <a:solidFill>
                  <a:prstClr val="black"/>
                </a:solidFill>
              </a:rPr>
              <a:t>-שליח, הנוצרת בתאים </a:t>
            </a:r>
            <a:r>
              <a:rPr lang="he-IL" dirty="0" err="1">
                <a:solidFill>
                  <a:prstClr val="black"/>
                </a:solidFill>
              </a:rPr>
              <a:t>אאוקריוטיים</a:t>
            </a:r>
            <a:r>
              <a:rPr lang="he-IL" dirty="0">
                <a:solidFill>
                  <a:prstClr val="black"/>
                </a:solidFill>
              </a:rPr>
              <a:t>, עוברות בגרעין תהליך </a:t>
            </a:r>
            <a:r>
              <a:rPr lang="he-IL" dirty="0">
                <a:solidFill>
                  <a:schemeClr val="accent3"/>
                </a:solidFill>
              </a:rPr>
              <a:t>שחבור,</a:t>
            </a:r>
            <a:r>
              <a:rPr lang="he-IL" dirty="0">
                <a:solidFill>
                  <a:prstClr val="black"/>
                </a:solidFill>
              </a:rPr>
              <a:t>   </a:t>
            </a:r>
          </a:p>
          <a:p>
            <a:pPr>
              <a:lnSpc>
                <a:spcPct val="150000"/>
              </a:lnSpc>
              <a:defRPr/>
            </a:pPr>
            <a:r>
              <a:rPr lang="he-IL" dirty="0">
                <a:solidFill>
                  <a:prstClr val="black"/>
                </a:solidFill>
              </a:rPr>
              <a:t>  שבמהלכו ה</a:t>
            </a:r>
            <a:r>
              <a:rPr lang="he-IL" dirty="0">
                <a:solidFill>
                  <a:schemeClr val="accent3"/>
                </a:solidFill>
              </a:rPr>
              <a:t>אינטרונים</a:t>
            </a:r>
            <a:r>
              <a:rPr lang="he-IL" dirty="0">
                <a:solidFill>
                  <a:prstClr val="black"/>
                </a:solidFill>
              </a:rPr>
              <a:t> מורחקים, </a:t>
            </a:r>
            <a:r>
              <a:rPr lang="he-IL" dirty="0">
                <a:solidFill>
                  <a:schemeClr val="accent3"/>
                </a:solidFill>
              </a:rPr>
              <a:t>והאקסונים</a:t>
            </a:r>
            <a:r>
              <a:rPr lang="he-IL" dirty="0">
                <a:solidFill>
                  <a:prstClr val="black"/>
                </a:solidFill>
              </a:rPr>
              <a:t> מתחברים זה לזה בקצותיהם.</a:t>
            </a:r>
          </a:p>
          <a:p>
            <a:pPr>
              <a:lnSpc>
                <a:spcPct val="150000"/>
              </a:lnSpc>
              <a:buFontTx/>
              <a:buBlip>
                <a:blip r:embed="rId2"/>
              </a:buBlip>
              <a:defRPr/>
            </a:pPr>
            <a:r>
              <a:rPr lang="he-IL" dirty="0">
                <a:solidFill>
                  <a:prstClr val="black"/>
                </a:solidFill>
              </a:rPr>
              <a:t> החלבונים הנוצרים בתהליך התרגום </a:t>
            </a:r>
            <a:r>
              <a:rPr lang="he-IL" dirty="0">
                <a:solidFill>
                  <a:schemeClr val="accent3"/>
                </a:solidFill>
              </a:rPr>
              <a:t>מתקפלים למבנה המרחבי הייחודי להם</a:t>
            </a:r>
            <a:r>
              <a:rPr lang="he-IL" dirty="0">
                <a:solidFill>
                  <a:prstClr val="black"/>
                </a:solidFill>
              </a:rPr>
              <a:t>, ונעים</a:t>
            </a:r>
          </a:p>
          <a:p>
            <a:pPr>
              <a:lnSpc>
                <a:spcPct val="150000"/>
              </a:lnSpc>
              <a:defRPr/>
            </a:pPr>
            <a:r>
              <a:rPr lang="he-IL" dirty="0">
                <a:solidFill>
                  <a:prstClr val="black"/>
                </a:solidFill>
              </a:rPr>
              <a:t>   לאתרי פעילותם השונים בתא.    </a:t>
            </a:r>
          </a:p>
          <a:p>
            <a:pPr>
              <a:lnSpc>
                <a:spcPct val="150000"/>
              </a:lnSpc>
              <a:defRPr/>
            </a:pPr>
            <a:r>
              <a:rPr lang="he-IL" dirty="0">
                <a:solidFill>
                  <a:prstClr val="black"/>
                </a:solidFill>
              </a:rPr>
              <a:t>  </a:t>
            </a: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r>
              <a:rPr lang="he-IL" dirty="0">
                <a:solidFill>
                  <a:prstClr val="black"/>
                </a:solidFill>
              </a:rPr>
              <a:t>  </a:t>
            </a:r>
          </a:p>
        </p:txBody>
      </p:sp>
      <p:sp>
        <p:nvSpPr>
          <p:cNvPr id="8" name="כותרת 7"/>
          <p:cNvSpPr>
            <a:spLocks noGrp="1"/>
          </p:cNvSpPr>
          <p:nvPr>
            <p:ph type="title" idx="4294967295"/>
          </p:nvPr>
        </p:nvSpPr>
        <p:spPr>
          <a:xfrm>
            <a:off x="457200" y="116632"/>
            <a:ext cx="8229600" cy="357188"/>
          </a:xfrm>
          <a:prstGeom prst="rect">
            <a:avLst/>
          </a:prstGeom>
        </p:spPr>
        <p:txBody>
          <a:bodyPr/>
          <a:lstStyle/>
          <a:p>
            <a:pPr>
              <a:defRPr/>
            </a:pPr>
            <a:r>
              <a:rPr lang="he-IL" sz="1800" b="1" dirty="0" smtClean="0">
                <a:solidFill>
                  <a:srgbClr val="FF6600"/>
                </a:solidFill>
                <a:ea typeface="+mn-ea"/>
              </a:rPr>
              <a:t>סיכום : מ־</a:t>
            </a:r>
            <a:r>
              <a:rPr lang="en-US" sz="1800" b="1" dirty="0" smtClean="0">
                <a:solidFill>
                  <a:srgbClr val="FF6600"/>
                </a:solidFill>
                <a:ea typeface="+mn-ea"/>
              </a:rPr>
              <a:t>DNA</a:t>
            </a:r>
            <a:r>
              <a:rPr lang="he-IL" sz="1800" b="1" dirty="0" smtClean="0">
                <a:solidFill>
                  <a:srgbClr val="FF6600"/>
                </a:solidFill>
                <a:ea typeface="+mn-ea"/>
              </a:rPr>
              <a:t> לחלבון</a:t>
            </a:r>
            <a:endParaRPr lang="he-IL" sz="1800" b="1" dirty="0">
              <a:solidFill>
                <a:srgbClr val="FF6600"/>
              </a:solidFill>
              <a:ea typeface="+mn-ea"/>
            </a:endParaRPr>
          </a:p>
        </p:txBody>
      </p:sp>
      <p:sp>
        <p:nvSpPr>
          <p:cNvPr id="2" name="חץ שמאלה 1"/>
          <p:cNvSpPr/>
          <p:nvPr/>
        </p:nvSpPr>
        <p:spPr>
          <a:xfrm>
            <a:off x="7092950" y="2659063"/>
            <a:ext cx="863600" cy="44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חץ שמאלה 2"/>
          <p:cNvSpPr/>
          <p:nvPr/>
        </p:nvSpPr>
        <p:spPr>
          <a:xfrm>
            <a:off x="5580063" y="2659063"/>
            <a:ext cx="863600" cy="44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 name="TextBox 8"/>
          <p:cNvSpPr txBox="1"/>
          <p:nvPr/>
        </p:nvSpPr>
        <p:spPr>
          <a:xfrm>
            <a:off x="6948488" y="2363788"/>
            <a:ext cx="947737"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latin typeface="Arial"/>
                <a:cs typeface="Arial"/>
              </a:rPr>
              <a:t>תעתוק</a:t>
            </a:r>
          </a:p>
        </p:txBody>
      </p:sp>
      <p:sp>
        <p:nvSpPr>
          <p:cNvPr id="10" name="TextBox 9"/>
          <p:cNvSpPr txBox="1"/>
          <p:nvPr/>
        </p:nvSpPr>
        <p:spPr>
          <a:xfrm>
            <a:off x="5364163" y="2368550"/>
            <a:ext cx="946150" cy="3381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latin typeface="Arial"/>
                <a:cs typeface="Arial"/>
              </a:rPr>
              <a:t>תרגום</a:t>
            </a:r>
          </a:p>
        </p:txBody>
      </p:sp>
      <p:sp>
        <p:nvSpPr>
          <p:cNvPr id="11"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schemeClr val="bg1">
                    <a:lumMod val="75000"/>
                  </a:schemeClr>
                </a:solidFill>
              </a:rPr>
              <a:pPr fontAlgn="base">
                <a:spcBef>
                  <a:spcPct val="0"/>
                </a:spcBef>
                <a:spcAft>
                  <a:spcPct val="0"/>
                </a:spcAft>
                <a:defRPr/>
              </a:pPr>
              <a:t>39</a:t>
            </a:fld>
            <a:endParaRPr lang="he-IL" sz="1100" dirty="0" smtClean="0">
              <a:solidFill>
                <a:schemeClr val="bg1">
                  <a:lumMod val="75000"/>
                </a:schemeClr>
              </a:solidFill>
            </a:endParaRPr>
          </a:p>
        </p:txBody>
      </p:sp>
      <p:sp>
        <p:nvSpPr>
          <p:cNvPr id="12" name="TextBox 11"/>
          <p:cNvSpPr txBox="1"/>
          <p:nvPr/>
        </p:nvSpPr>
        <p:spPr>
          <a:xfrm>
            <a:off x="468313" y="6092825"/>
            <a:ext cx="8183562"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מונחים (מהסילבוס): </a:t>
            </a:r>
            <a:r>
              <a:rPr lang="he-IL" kern="0" dirty="0" err="1">
                <a:latin typeface="Arial"/>
                <a:cs typeface="Arial"/>
              </a:rPr>
              <a:t>אינטרון</a:t>
            </a:r>
            <a:r>
              <a:rPr lang="he-IL" kern="0" dirty="0">
                <a:latin typeface="Arial"/>
                <a:cs typeface="Arial"/>
              </a:rPr>
              <a:t>, </a:t>
            </a:r>
            <a:r>
              <a:rPr lang="he-IL" kern="0" dirty="0" err="1">
                <a:latin typeface="Arial"/>
                <a:cs typeface="Arial"/>
              </a:rPr>
              <a:t>אנטיקודון</a:t>
            </a:r>
            <a:r>
              <a:rPr lang="he-IL" kern="0" dirty="0">
                <a:latin typeface="Arial"/>
                <a:cs typeface="Arial"/>
              </a:rPr>
              <a:t>, אקסון, גן, עיבוד ה-</a:t>
            </a:r>
            <a:r>
              <a:rPr lang="en-US" kern="0" dirty="0">
                <a:latin typeface="Arial"/>
                <a:cs typeface="Arial"/>
              </a:rPr>
              <a:t>RNA</a:t>
            </a:r>
            <a:r>
              <a:rPr lang="he-IL" kern="0" dirty="0">
                <a:latin typeface="Arial"/>
                <a:cs typeface="Arial"/>
              </a:rPr>
              <a:t>, </a:t>
            </a:r>
            <a:r>
              <a:rPr lang="he-IL" kern="0" dirty="0" err="1">
                <a:latin typeface="Arial"/>
                <a:cs typeface="Arial"/>
              </a:rPr>
              <a:t>קודון</a:t>
            </a:r>
            <a:r>
              <a:rPr lang="he-IL" kern="0" dirty="0">
                <a:latin typeface="Arial"/>
                <a:cs typeface="Arial"/>
              </a:rPr>
              <a:t>, ריבוזומים, שחבור, תעתוק, תרגום, </a:t>
            </a:r>
            <a:r>
              <a:rPr lang="en-US" kern="0" dirty="0">
                <a:latin typeface="Arial"/>
                <a:cs typeface="Arial"/>
              </a:rPr>
              <a:t>RNA</a:t>
            </a:r>
            <a:r>
              <a:rPr lang="he-IL" kern="0" dirty="0">
                <a:latin typeface="Arial"/>
                <a:cs typeface="Arial"/>
              </a:rPr>
              <a:t> מוביל (</a:t>
            </a:r>
            <a:r>
              <a:rPr lang="en-US" kern="0" dirty="0" err="1">
                <a:latin typeface="Arial"/>
                <a:cs typeface="Arial"/>
              </a:rPr>
              <a:t>tRNA</a:t>
            </a:r>
            <a:r>
              <a:rPr lang="he-IL" kern="0" dirty="0">
                <a:latin typeface="Arial"/>
                <a:cs typeface="Arial"/>
              </a:rPr>
              <a:t>), </a:t>
            </a:r>
            <a:r>
              <a:rPr lang="en-US" kern="0" dirty="0">
                <a:latin typeface="Arial"/>
                <a:cs typeface="Arial"/>
              </a:rPr>
              <a:t>RNA</a:t>
            </a:r>
            <a:r>
              <a:rPr lang="he-IL" kern="0" dirty="0">
                <a:latin typeface="Arial"/>
                <a:cs typeface="Arial"/>
              </a:rPr>
              <a:t> שליח </a:t>
            </a:r>
            <a:r>
              <a:rPr lang="en-US" kern="0" dirty="0">
                <a:latin typeface="Arial"/>
                <a:cs typeface="Arial"/>
              </a:rPr>
              <a:t>mRNA)</a:t>
            </a:r>
            <a:r>
              <a:rPr lang="he-IL" kern="0" dirty="0">
                <a:latin typeface="Arial"/>
                <a:cs typeface="Arial"/>
              </a:rPr>
              <a:t>).</a:t>
            </a:r>
          </a:p>
        </p:txBody>
      </p:sp>
      <p:sp>
        <p:nvSpPr>
          <p:cNvPr id="1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9"/>
          <p:cNvSpPr>
            <a:spLocks noGrp="1"/>
          </p:cNvSpPr>
          <p:nvPr>
            <p:ph type="title"/>
          </p:nvPr>
        </p:nvSpPr>
        <p:spPr>
          <a:xfrm>
            <a:off x="0" y="36935"/>
            <a:ext cx="8985176" cy="439737"/>
          </a:xfrm>
        </p:spPr>
        <p:txBody>
          <a:bodyPr/>
          <a:lstStyle/>
          <a:p>
            <a:pPr fontAlgn="auto">
              <a:defRPr/>
            </a:pPr>
            <a:r>
              <a:rPr lang="he-IL" sz="1800" b="1" dirty="0">
                <a:solidFill>
                  <a:srgbClr val="FF6600"/>
                </a:solidFill>
              </a:rPr>
              <a:t>המידע הגנטי קובע את התכונות דרך קביעת סוג החלבונים הנוצרים </a:t>
            </a:r>
            <a:r>
              <a:rPr lang="he-IL" sz="1800" b="1" dirty="0" smtClean="0">
                <a:solidFill>
                  <a:srgbClr val="FF6600"/>
                </a:solidFill>
              </a:rPr>
              <a:t>בתאים: קביעת צבע העיניים</a:t>
            </a:r>
            <a:endParaRPr lang="he-IL" dirty="0"/>
          </a:p>
        </p:txBody>
      </p:sp>
      <p:sp>
        <p:nvSpPr>
          <p:cNvPr id="1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1DCE9EC-0B71-4EA2-ABF1-5C49D1E981D6}" type="slidenum">
              <a:rPr lang="he-IL" sz="1200" smtClean="0">
                <a:solidFill>
                  <a:srgbClr val="FFFFFF">
                    <a:lumMod val="85000"/>
                  </a:srgbClr>
                </a:solidFill>
              </a:rPr>
              <a:pPr fontAlgn="base">
                <a:spcBef>
                  <a:spcPct val="0"/>
                </a:spcBef>
                <a:spcAft>
                  <a:spcPct val="0"/>
                </a:spcAft>
                <a:defRPr/>
              </a:pPr>
              <a:t>4</a:t>
            </a:fld>
            <a:endParaRPr lang="he-IL" sz="1200" dirty="0" smtClean="0">
              <a:solidFill>
                <a:srgbClr val="FFFFFF">
                  <a:lumMod val="85000"/>
                </a:srgbClr>
              </a:solidFill>
            </a:endParaRPr>
          </a:p>
        </p:txBody>
      </p:sp>
      <p:grpSp>
        <p:nvGrpSpPr>
          <p:cNvPr id="2" name="קבוצה 1"/>
          <p:cNvGrpSpPr/>
          <p:nvPr/>
        </p:nvGrpSpPr>
        <p:grpSpPr>
          <a:xfrm>
            <a:off x="426466" y="1221747"/>
            <a:ext cx="8399462" cy="3267075"/>
            <a:chOff x="179388" y="2997200"/>
            <a:chExt cx="8399462" cy="3267075"/>
          </a:xfrm>
        </p:grpSpPr>
        <p:grpSp>
          <p:nvGrpSpPr>
            <p:cNvPr id="35844" name="קבוצה 20"/>
            <p:cNvGrpSpPr>
              <a:grpSpLocks/>
            </p:cNvGrpSpPr>
            <p:nvPr/>
          </p:nvGrpSpPr>
          <p:grpSpPr bwMode="auto">
            <a:xfrm>
              <a:off x="179388" y="2997200"/>
              <a:ext cx="8399462" cy="3267075"/>
              <a:chOff x="393927" y="1529997"/>
              <a:chExt cx="8399034" cy="3267155"/>
            </a:xfrm>
          </p:grpSpPr>
          <p:sp>
            <p:nvSpPr>
              <p:cNvPr id="16" name="TextBox 15"/>
              <p:cNvSpPr txBox="1"/>
              <p:nvPr/>
            </p:nvSpPr>
            <p:spPr>
              <a:xfrm>
                <a:off x="393927" y="1529997"/>
                <a:ext cx="6698909" cy="890610"/>
              </a:xfrm>
              <a:prstGeom prst="rect">
                <a:avLst/>
              </a:prstGeom>
              <a:noFill/>
              <a:ln w="22225">
                <a:solidFill>
                  <a:sysClr val="window" lastClr="FFFFFF">
                    <a:lumMod val="85000"/>
                  </a:sysClr>
                </a:solidFill>
              </a:ln>
              <a:effectLst/>
            </p:spPr>
            <p:txBody>
              <a:bodyPr anchor="ctr">
                <a:norm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he-IL" kern="0" dirty="0" smtClean="0">
                  <a:solidFill>
                    <a:prstClr val="black"/>
                  </a:solidFill>
                  <a:latin typeface="Arial"/>
                  <a:cs typeface="Arial"/>
                </a:endParaRPr>
              </a:p>
              <a:p>
                <a:pPr algn="ctr" eaLnBrk="1" fontAlgn="auto" hangingPunct="1">
                  <a:spcBef>
                    <a:spcPts val="0"/>
                  </a:spcBef>
                  <a:spcAft>
                    <a:spcPts val="0"/>
                  </a:spcAft>
                  <a:defRPr/>
                </a:pPr>
                <a:r>
                  <a:rPr lang="he-IL" kern="0" dirty="0" smtClean="0">
                    <a:solidFill>
                      <a:prstClr val="black"/>
                    </a:solidFill>
                    <a:latin typeface="Arial"/>
                    <a:cs typeface="Arial"/>
                  </a:rPr>
                  <a:t>ב-</a:t>
                </a:r>
                <a:r>
                  <a:rPr lang="en-US" kern="0" dirty="0">
                    <a:solidFill>
                      <a:prstClr val="black"/>
                    </a:solidFill>
                    <a:latin typeface="Arial"/>
                    <a:cs typeface="Arial"/>
                  </a:rPr>
                  <a:t>DNA </a:t>
                </a:r>
                <a:r>
                  <a:rPr lang="he-IL" kern="0" dirty="0">
                    <a:solidFill>
                      <a:prstClr val="black"/>
                    </a:solidFill>
                    <a:latin typeface="Arial"/>
                    <a:cs typeface="Arial"/>
                  </a:rPr>
                  <a:t> מצוי מידע הקובע את צבע העיניים</a:t>
                </a:r>
              </a:p>
              <a:p>
                <a:pPr algn="ctr" eaLnBrk="1" fontAlgn="auto" hangingPunct="1">
                  <a:spcBef>
                    <a:spcPts val="0"/>
                  </a:spcBef>
                  <a:spcAft>
                    <a:spcPts val="0"/>
                  </a:spcAft>
                  <a:defRPr/>
                </a:pPr>
                <a:endParaRPr lang="he-IL" kern="0" dirty="0" smtClean="0">
                  <a:solidFill>
                    <a:prstClr val="black"/>
                  </a:solidFill>
                  <a:latin typeface="Calibri" pitchFamily="34" charset="0"/>
                  <a:cs typeface="Times New Roman" pitchFamily="18" charset="0"/>
                </a:endParaRPr>
              </a:p>
            </p:txBody>
          </p:sp>
          <p:sp>
            <p:nvSpPr>
              <p:cNvPr id="17" name="TextBox 16"/>
              <p:cNvSpPr txBox="1"/>
              <p:nvPr/>
            </p:nvSpPr>
            <p:spPr>
              <a:xfrm>
                <a:off x="411388" y="2780978"/>
                <a:ext cx="6681448" cy="86362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sz="1400" u="sng" kern="0" dirty="0">
                  <a:solidFill>
                    <a:srgbClr val="00B0F0"/>
                  </a:solidFill>
                  <a:latin typeface="Arial"/>
                  <a:cs typeface="Arial"/>
                </a:endParaRPr>
              </a:p>
            </p:txBody>
          </p:sp>
          <p:sp>
            <p:nvSpPr>
              <p:cNvPr id="18" name="TextBox 17"/>
              <p:cNvSpPr txBox="1"/>
              <p:nvPr/>
            </p:nvSpPr>
            <p:spPr>
              <a:xfrm>
                <a:off x="417738" y="3933531"/>
                <a:ext cx="6675098" cy="86362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u="sng" kern="0" dirty="0">
                  <a:solidFill>
                    <a:srgbClr val="00B0F0"/>
                  </a:solidFill>
                  <a:latin typeface="Arial"/>
                  <a:cs typeface="Arial"/>
                </a:endParaRPr>
              </a:p>
            </p:txBody>
          </p:sp>
          <p:sp>
            <p:nvSpPr>
              <p:cNvPr id="21" name="TextBox 20"/>
              <p:cNvSpPr txBox="1"/>
              <p:nvPr/>
            </p:nvSpPr>
            <p:spPr>
              <a:xfrm>
                <a:off x="7386508" y="1536347"/>
                <a:ext cx="1406453" cy="86362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en-US" kern="0" dirty="0">
                    <a:solidFill>
                      <a:prstClr val="black"/>
                    </a:solidFill>
                    <a:latin typeface="Arial"/>
                    <a:cs typeface="Arial"/>
                  </a:rPr>
                  <a:t>DNA</a:t>
                </a:r>
                <a:endParaRPr lang="he-IL" kern="0" dirty="0">
                  <a:solidFill>
                    <a:prstClr val="black"/>
                  </a:solidFill>
                  <a:latin typeface="Arial"/>
                  <a:cs typeface="Arial"/>
                </a:endParaRPr>
              </a:p>
            </p:txBody>
          </p:sp>
          <p:sp>
            <p:nvSpPr>
              <p:cNvPr id="30" name="TextBox 29"/>
              <p:cNvSpPr txBox="1"/>
              <p:nvPr/>
            </p:nvSpPr>
            <p:spPr>
              <a:xfrm>
                <a:off x="7380158" y="2780978"/>
                <a:ext cx="1408041" cy="86362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a:t>
                </a:r>
              </a:p>
            </p:txBody>
          </p:sp>
          <p:sp>
            <p:nvSpPr>
              <p:cNvPr id="31" name="TextBox 30"/>
              <p:cNvSpPr txBox="1"/>
              <p:nvPr/>
            </p:nvSpPr>
            <p:spPr>
              <a:xfrm>
                <a:off x="7380158" y="3933531"/>
                <a:ext cx="1408041" cy="86362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תכונה</a:t>
                </a:r>
              </a:p>
            </p:txBody>
          </p:sp>
          <p:cxnSp>
            <p:nvCxnSpPr>
              <p:cNvPr id="35856" name="מחבר חץ ישר 31"/>
              <p:cNvCxnSpPr>
                <a:cxnSpLocks noChangeShapeType="1"/>
              </p:cNvCxnSpPr>
              <p:nvPr/>
            </p:nvCxnSpPr>
            <p:spPr bwMode="auto">
              <a:xfrm>
                <a:off x="4140236" y="2385863"/>
                <a:ext cx="0" cy="395268"/>
              </a:xfrm>
              <a:prstGeom prst="straightConnector1">
                <a:avLst/>
              </a:prstGeom>
              <a:noFill/>
              <a:ln w="9525" algn="ctr">
                <a:solidFill>
                  <a:srgbClr val="7C7C7C"/>
                </a:solidFill>
                <a:round/>
                <a:headEnd/>
                <a:tailEnd type="arrow" w="med" len="med"/>
              </a:ln>
              <a:extLst>
                <a:ext uri="{909E8E84-426E-40DD-AFC4-6F175D3DCCD1}">
                  <a14:hiddenFill xmlns:a14="http://schemas.microsoft.com/office/drawing/2010/main">
                    <a:noFill/>
                  </a14:hiddenFill>
                </a:ext>
              </a:extLst>
            </p:spPr>
          </p:cxnSp>
          <p:cxnSp>
            <p:nvCxnSpPr>
              <p:cNvPr id="35857" name="מחבר חץ ישר 32"/>
              <p:cNvCxnSpPr>
                <a:cxnSpLocks noChangeShapeType="1"/>
              </p:cNvCxnSpPr>
              <p:nvPr/>
            </p:nvCxnSpPr>
            <p:spPr bwMode="auto">
              <a:xfrm>
                <a:off x="4140236" y="3644686"/>
                <a:ext cx="0" cy="288910"/>
              </a:xfrm>
              <a:prstGeom prst="straightConnector1">
                <a:avLst/>
              </a:prstGeom>
              <a:noFill/>
              <a:ln w="9525" algn="ctr">
                <a:solidFill>
                  <a:srgbClr val="7C7C7C"/>
                </a:solidFill>
                <a:round/>
                <a:headEnd/>
                <a:tailEnd type="arrow" w="med" len="med"/>
              </a:ln>
              <a:extLst>
                <a:ext uri="{909E8E84-426E-40DD-AFC4-6F175D3DCCD1}">
                  <a14:hiddenFill xmlns:a14="http://schemas.microsoft.com/office/drawing/2010/main">
                    <a:noFill/>
                  </a14:hiddenFill>
                </a:ext>
              </a:extLst>
            </p:spPr>
          </p:cxnSp>
        </p:grpSp>
        <p:sp>
          <p:nvSpPr>
            <p:cNvPr id="35845" name="מלבן 2"/>
            <p:cNvSpPr>
              <a:spLocks noChangeArrowheads="1"/>
            </p:cNvSpPr>
            <p:nvPr/>
          </p:nvSpPr>
          <p:spPr bwMode="auto">
            <a:xfrm>
              <a:off x="450850" y="4271963"/>
              <a:ext cx="6411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dirty="0">
                  <a:solidFill>
                    <a:prstClr val="black"/>
                  </a:solidFill>
                </a:rPr>
                <a:t>על פי המידע הזה נוצר בתאי קשתית העיניים חלבון </a:t>
              </a:r>
            </a:p>
            <a:p>
              <a:pPr algn="ctr"/>
              <a:r>
                <a:rPr lang="he-IL" dirty="0">
                  <a:solidFill>
                    <a:prstClr val="black"/>
                  </a:solidFill>
                </a:rPr>
                <a:t>שהוא אנזים שמזרז את תהליך יצירת המלנין (חומר בצבע חום)</a:t>
              </a:r>
            </a:p>
          </p:txBody>
        </p:sp>
        <p:sp>
          <p:nvSpPr>
            <p:cNvPr id="5" name="מלבן 4"/>
            <p:cNvSpPr/>
            <p:nvPr/>
          </p:nvSpPr>
          <p:spPr>
            <a:xfrm>
              <a:off x="384175" y="5424488"/>
              <a:ext cx="6281738" cy="647700"/>
            </a:xfrm>
            <a:prstGeom prst="rect">
              <a:avLst/>
            </a:prstGeom>
          </p:spPr>
          <p:txBody>
            <a:bodyPr>
              <a:spAutoFit/>
            </a:bodyPr>
            <a:lstStyle/>
            <a:p>
              <a:pPr>
                <a:defRPr/>
              </a:pPr>
              <a:r>
                <a:rPr lang="he-IL" kern="0" dirty="0">
                  <a:solidFill>
                    <a:prstClr val="black"/>
                  </a:solidFill>
                  <a:latin typeface="Arial"/>
                  <a:cs typeface="Arial"/>
                </a:rPr>
                <a:t>   בתאי הקשתית נוצר מלנין, ולכן הקשתית נראית </a:t>
              </a:r>
            </a:p>
            <a:p>
              <a:pPr>
                <a:defRPr/>
              </a:pPr>
              <a:r>
                <a:rPr lang="he-IL" kern="0" dirty="0">
                  <a:solidFill>
                    <a:prstClr val="black"/>
                  </a:solidFill>
                  <a:latin typeface="Arial"/>
                  <a:cs typeface="Arial"/>
                </a:rPr>
                <a:t>       חומה - משמע, לאדם יש עיניים חומות</a:t>
              </a:r>
              <a:endParaRPr lang="he-IL" dirty="0">
                <a:solidFill>
                  <a:prstClr val="black"/>
                </a:solidFill>
              </a:endParaRPr>
            </a:p>
          </p:txBody>
        </p:sp>
        <p:pic>
          <p:nvPicPr>
            <p:cNvPr id="3584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63" y="5400675"/>
              <a:ext cx="12811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2876694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תרגול נוסף - שאלה 10</a:t>
            </a:r>
            <a:endParaRPr lang="he-IL" sz="1800" dirty="0" smtClean="0"/>
          </a:p>
        </p:txBody>
      </p:sp>
      <p:sp>
        <p:nvSpPr>
          <p:cNvPr id="7" name="TextBox 6"/>
          <p:cNvSpPr txBox="1"/>
          <p:nvPr/>
        </p:nvSpPr>
        <p:spPr>
          <a:xfrm>
            <a:off x="317500" y="572666"/>
            <a:ext cx="818356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10:</a:t>
            </a:r>
          </a:p>
          <a:p>
            <a:pPr fontAlgn="auto">
              <a:spcBef>
                <a:spcPts val="0"/>
              </a:spcBef>
              <a:spcAft>
                <a:spcPts val="0"/>
              </a:spcAft>
              <a:defRPr/>
            </a:pPr>
            <a:r>
              <a:rPr lang="he-IL" kern="0" dirty="0">
                <a:solidFill>
                  <a:srgbClr val="1D4C72"/>
                </a:solidFill>
                <a:latin typeface="Arial"/>
                <a:cs typeface="Arial"/>
              </a:rPr>
              <a:t>האנזים פפסין הפועל בקיבה מורכב מ־</a:t>
            </a:r>
            <a:r>
              <a:rPr lang="he-IL" kern="0" noProof="1">
                <a:solidFill>
                  <a:srgbClr val="1D4C72"/>
                </a:solidFill>
                <a:latin typeface="Arial"/>
                <a:cs typeface="Arial"/>
              </a:rPr>
              <a:t>326</a:t>
            </a:r>
            <a:r>
              <a:rPr lang="he-IL" kern="0" dirty="0">
                <a:solidFill>
                  <a:srgbClr val="1D4C72"/>
                </a:solidFill>
                <a:latin typeface="Arial"/>
                <a:cs typeface="Arial"/>
              </a:rPr>
              <a:t> חומצות אמיניות. </a:t>
            </a:r>
          </a:p>
          <a:p>
            <a:pPr fontAlgn="auto">
              <a:spcBef>
                <a:spcPts val="0"/>
              </a:spcBef>
              <a:spcAft>
                <a:spcPts val="0"/>
              </a:spcAft>
              <a:defRPr/>
            </a:pPr>
            <a:r>
              <a:rPr lang="he-IL" kern="0" dirty="0">
                <a:solidFill>
                  <a:srgbClr val="1D4C72"/>
                </a:solidFill>
                <a:latin typeface="Arial"/>
                <a:cs typeface="Arial"/>
              </a:rPr>
              <a:t>א. מהו מספר הבסיסים המינימלי בקטע ה־</a:t>
            </a:r>
            <a:r>
              <a:rPr lang="en-US" kern="0" dirty="0">
                <a:solidFill>
                  <a:srgbClr val="1D4C72"/>
                </a:solidFill>
                <a:latin typeface="Arial"/>
                <a:cs typeface="Arial"/>
              </a:rPr>
              <a:t>DNA</a:t>
            </a:r>
            <a:r>
              <a:rPr lang="he-IL" kern="0" dirty="0">
                <a:solidFill>
                  <a:srgbClr val="1D4C72"/>
                </a:solidFill>
                <a:latin typeface="Arial"/>
                <a:cs typeface="Arial"/>
              </a:rPr>
              <a:t> שעל פיו נבנה החלבון?</a:t>
            </a:r>
          </a:p>
          <a:p>
            <a:pPr fontAlgn="auto">
              <a:spcBef>
                <a:spcPts val="0"/>
              </a:spcBef>
              <a:spcAft>
                <a:spcPts val="0"/>
              </a:spcAft>
              <a:defRPr/>
            </a:pPr>
            <a:r>
              <a:rPr lang="he-IL" kern="0" dirty="0">
                <a:solidFill>
                  <a:srgbClr val="1D4C72"/>
                </a:solidFill>
                <a:latin typeface="Arial"/>
                <a:cs typeface="Arial"/>
              </a:rPr>
              <a:t>ב. מהו מספר </a:t>
            </a:r>
            <a:r>
              <a:rPr lang="he-IL" u="sng" kern="0" dirty="0">
                <a:solidFill>
                  <a:srgbClr val="1D4C72"/>
                </a:solidFill>
                <a:latin typeface="Arial"/>
                <a:cs typeface="Arial"/>
              </a:rPr>
              <a:t>סוגי</a:t>
            </a:r>
            <a:r>
              <a:rPr lang="he-IL" kern="0" dirty="0">
                <a:solidFill>
                  <a:srgbClr val="1D4C72"/>
                </a:solidFill>
                <a:latin typeface="Arial"/>
                <a:cs typeface="Arial"/>
              </a:rPr>
              <a:t> החומצות האמיניות </a:t>
            </a:r>
            <a:r>
              <a:rPr lang="he-IL" kern="0" dirty="0">
                <a:solidFill>
                  <a:schemeClr val="tx2"/>
                </a:solidFill>
                <a:latin typeface="Arial"/>
                <a:cs typeface="Arial"/>
              </a:rPr>
              <a:t>המרבי </a:t>
            </a:r>
            <a:r>
              <a:rPr lang="he-IL" kern="0" dirty="0">
                <a:solidFill>
                  <a:srgbClr val="1D4C72"/>
                </a:solidFill>
                <a:latin typeface="Arial"/>
                <a:cs typeface="Arial"/>
              </a:rPr>
              <a:t>שיכול להיות בחלבון? </a:t>
            </a:r>
          </a:p>
        </p:txBody>
      </p:sp>
      <p:sp>
        <p:nvSpPr>
          <p:cNvPr id="6"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DFD220-58E2-4EE8-93C8-A92B32E26638}" type="slidenum">
              <a:rPr lang="he-IL" sz="1100" smtClean="0">
                <a:solidFill>
                  <a:schemeClr val="bg1">
                    <a:lumMod val="75000"/>
                  </a:schemeClr>
                </a:solidFill>
              </a:rPr>
              <a:pPr fontAlgn="base">
                <a:spcBef>
                  <a:spcPct val="0"/>
                </a:spcBef>
                <a:spcAft>
                  <a:spcPct val="0"/>
                </a:spcAft>
                <a:defRPr/>
              </a:pPr>
              <a:t>40</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333375" y="2060575"/>
            <a:ext cx="8196263" cy="20891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תשובה:</a:t>
            </a:r>
          </a:p>
          <a:p>
            <a:pPr fontAlgn="auto">
              <a:spcBef>
                <a:spcPts val="0"/>
              </a:spcBef>
              <a:spcAft>
                <a:spcPts val="0"/>
              </a:spcAft>
              <a:defRPr/>
            </a:pPr>
            <a:r>
              <a:rPr lang="he-IL" dirty="0">
                <a:solidFill>
                  <a:schemeClr val="tx1"/>
                </a:solidFill>
              </a:rPr>
              <a:t>א. מספר הבסיסים המינימלי הוא: 978.</a:t>
            </a:r>
          </a:p>
          <a:p>
            <a:pPr fontAlgn="auto">
              <a:spcBef>
                <a:spcPts val="0"/>
              </a:spcBef>
              <a:spcAft>
                <a:spcPts val="0"/>
              </a:spcAft>
              <a:defRPr/>
            </a:pPr>
            <a:r>
              <a:rPr lang="he-IL" dirty="0">
                <a:solidFill>
                  <a:schemeClr val="tx1"/>
                </a:solidFill>
              </a:rPr>
              <a:t> כל שלָשת בסיסים ב-</a:t>
            </a:r>
            <a:r>
              <a:rPr lang="en-US" dirty="0">
                <a:solidFill>
                  <a:schemeClr val="tx1"/>
                </a:solidFill>
              </a:rPr>
              <a:t>DNA</a:t>
            </a:r>
            <a:r>
              <a:rPr lang="he-IL" dirty="0">
                <a:solidFill>
                  <a:schemeClr val="tx1"/>
                </a:solidFill>
              </a:rPr>
              <a:t> (קודון) מקודדת לחומצה אמינית אחת בחלבון.                               </a:t>
            </a:r>
          </a:p>
          <a:p>
            <a:pPr fontAlgn="auto">
              <a:spcBef>
                <a:spcPts val="0"/>
              </a:spcBef>
              <a:spcAft>
                <a:spcPts val="0"/>
              </a:spcAft>
              <a:defRPr/>
            </a:pPr>
            <a:r>
              <a:rPr lang="he-IL" dirty="0">
                <a:solidFill>
                  <a:schemeClr val="tx1"/>
                </a:solidFill>
              </a:rPr>
              <a:t> 978 </a:t>
            </a:r>
            <a:r>
              <a:rPr lang="en-US" dirty="0">
                <a:solidFill>
                  <a:schemeClr val="tx1"/>
                </a:solidFill>
              </a:rPr>
              <a:t>326*3=</a:t>
            </a: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ב. 20 סוגי חומצות אמיניות. בטבע קיימות רק עשרים חומצות אמיניות שונות.</a:t>
            </a:r>
          </a:p>
        </p:txBody>
      </p:sp>
      <p:sp>
        <p:nvSpPr>
          <p:cNvPr id="7" name="TextBox 6"/>
          <p:cNvSpPr txBox="1"/>
          <p:nvPr/>
        </p:nvSpPr>
        <p:spPr>
          <a:xfrm>
            <a:off x="271463" y="572666"/>
            <a:ext cx="818356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10:</a:t>
            </a:r>
          </a:p>
          <a:p>
            <a:pPr fontAlgn="auto">
              <a:spcBef>
                <a:spcPts val="0"/>
              </a:spcBef>
              <a:spcAft>
                <a:spcPts val="0"/>
              </a:spcAft>
              <a:defRPr/>
            </a:pPr>
            <a:r>
              <a:rPr lang="he-IL" kern="0" dirty="0">
                <a:solidFill>
                  <a:srgbClr val="1D4C72"/>
                </a:solidFill>
                <a:latin typeface="Arial"/>
                <a:cs typeface="Arial"/>
              </a:rPr>
              <a:t>האנזים פפסין הפועל בקיבה מורכב מ־</a:t>
            </a:r>
            <a:r>
              <a:rPr lang="he-IL" kern="0" noProof="1">
                <a:solidFill>
                  <a:srgbClr val="1D4C72"/>
                </a:solidFill>
                <a:latin typeface="Arial"/>
                <a:cs typeface="Arial"/>
              </a:rPr>
              <a:t>326</a:t>
            </a:r>
            <a:r>
              <a:rPr lang="he-IL" kern="0" dirty="0">
                <a:solidFill>
                  <a:srgbClr val="1D4C72"/>
                </a:solidFill>
                <a:latin typeface="Arial"/>
                <a:cs typeface="Arial"/>
              </a:rPr>
              <a:t> חומצות אמיניות. </a:t>
            </a:r>
          </a:p>
          <a:p>
            <a:pPr fontAlgn="auto">
              <a:spcBef>
                <a:spcPts val="0"/>
              </a:spcBef>
              <a:spcAft>
                <a:spcPts val="0"/>
              </a:spcAft>
              <a:defRPr/>
            </a:pPr>
            <a:r>
              <a:rPr lang="he-IL" kern="0" dirty="0">
                <a:solidFill>
                  <a:srgbClr val="1D4C72"/>
                </a:solidFill>
                <a:latin typeface="Arial"/>
                <a:cs typeface="Arial"/>
              </a:rPr>
              <a:t>א. מהו מספר הבסיסים המינימלי בקטע ה־</a:t>
            </a:r>
            <a:r>
              <a:rPr lang="en-US" kern="0" dirty="0">
                <a:solidFill>
                  <a:srgbClr val="1D4C72"/>
                </a:solidFill>
                <a:latin typeface="Arial"/>
                <a:cs typeface="Arial"/>
              </a:rPr>
              <a:t>DNA</a:t>
            </a:r>
            <a:r>
              <a:rPr lang="he-IL" kern="0" dirty="0">
                <a:solidFill>
                  <a:srgbClr val="1D4C72"/>
                </a:solidFill>
                <a:latin typeface="Arial"/>
                <a:cs typeface="Arial"/>
              </a:rPr>
              <a:t> שעל פיו נבנה החלבון?</a:t>
            </a:r>
          </a:p>
          <a:p>
            <a:pPr fontAlgn="auto">
              <a:spcBef>
                <a:spcPts val="0"/>
              </a:spcBef>
              <a:spcAft>
                <a:spcPts val="0"/>
              </a:spcAft>
              <a:defRPr/>
            </a:pPr>
            <a:r>
              <a:rPr lang="he-IL" kern="0" dirty="0">
                <a:solidFill>
                  <a:srgbClr val="1D4C72"/>
                </a:solidFill>
                <a:latin typeface="Arial"/>
                <a:cs typeface="Arial"/>
              </a:rPr>
              <a:t>ב. מהו מספר </a:t>
            </a:r>
            <a:r>
              <a:rPr lang="he-IL" u="sng" kern="0" dirty="0">
                <a:solidFill>
                  <a:srgbClr val="1D4C72"/>
                </a:solidFill>
                <a:latin typeface="Arial"/>
                <a:cs typeface="Arial"/>
              </a:rPr>
              <a:t>סוגי</a:t>
            </a:r>
            <a:r>
              <a:rPr lang="he-IL" kern="0" dirty="0">
                <a:solidFill>
                  <a:srgbClr val="1D4C72"/>
                </a:solidFill>
                <a:latin typeface="Arial"/>
                <a:cs typeface="Arial"/>
              </a:rPr>
              <a:t> החומצות האמיניות </a:t>
            </a:r>
            <a:r>
              <a:rPr lang="he-IL" kern="0" dirty="0">
                <a:solidFill>
                  <a:schemeClr val="tx2"/>
                </a:solidFill>
                <a:latin typeface="Arial"/>
                <a:cs typeface="Arial"/>
              </a:rPr>
              <a:t>המרבי </a:t>
            </a:r>
            <a:r>
              <a:rPr lang="he-IL" kern="0" dirty="0">
                <a:solidFill>
                  <a:srgbClr val="1D4C72"/>
                </a:solidFill>
                <a:latin typeface="Arial"/>
                <a:cs typeface="Arial"/>
              </a:rPr>
              <a:t>שיכול להיות בחלבון? </a:t>
            </a:r>
          </a:p>
        </p:txBody>
      </p:sp>
      <p:sp>
        <p:nvSpPr>
          <p:cNvPr id="8"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87067E3-3217-49F7-AC17-2EEB5AC01F96}" type="slidenum">
              <a:rPr lang="he-IL" sz="1100" smtClean="0">
                <a:solidFill>
                  <a:schemeClr val="bg1">
                    <a:lumMod val="75000"/>
                  </a:schemeClr>
                </a:solidFill>
              </a:rPr>
              <a:pPr fontAlgn="base">
                <a:spcBef>
                  <a:spcPct val="0"/>
                </a:spcBef>
                <a:spcAft>
                  <a:spcPct val="0"/>
                </a:spcAft>
                <a:defRPr/>
              </a:pPr>
              <a:t>41</a:t>
            </a:fld>
            <a:endParaRPr lang="he-IL" sz="1100" dirty="0" smtClean="0">
              <a:solidFill>
                <a:schemeClr val="bg1">
                  <a:lumMod val="75000"/>
                </a:schemeClr>
              </a:solidFill>
            </a:endParaRPr>
          </a:p>
        </p:txBody>
      </p:sp>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11</a:t>
            </a:r>
            <a:endParaRPr lang="he-IL" sz="1800" smtClean="0"/>
          </a:p>
        </p:txBody>
      </p:sp>
      <p:sp>
        <p:nvSpPr>
          <p:cNvPr id="6" name="TextBox 5"/>
          <p:cNvSpPr txBox="1"/>
          <p:nvPr/>
        </p:nvSpPr>
        <p:spPr>
          <a:xfrm>
            <a:off x="269875" y="566738"/>
            <a:ext cx="8183563"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11:</a:t>
            </a:r>
          </a:p>
          <a:p>
            <a:pPr fontAlgn="auto">
              <a:spcBef>
                <a:spcPts val="0"/>
              </a:spcBef>
              <a:spcAft>
                <a:spcPts val="0"/>
              </a:spcAft>
              <a:defRPr/>
            </a:pPr>
            <a:r>
              <a:rPr lang="he-IL" kern="0" dirty="0">
                <a:solidFill>
                  <a:srgbClr val="1D4C72"/>
                </a:solidFill>
                <a:latin typeface="Arial"/>
                <a:cs typeface="Arial"/>
              </a:rPr>
              <a:t>פרופסור </a:t>
            </a:r>
            <a:r>
              <a:rPr lang="he-IL" kern="0" dirty="0">
                <a:solidFill>
                  <a:schemeClr val="tx2"/>
                </a:solidFill>
                <a:latin typeface="Arial"/>
                <a:cs typeface="Arial"/>
              </a:rPr>
              <a:t>עדה יונת, ממכון ויצמן למדע, זכתה בפרס נובל לכימיה לשנת 2009 על פיענוח</a:t>
            </a:r>
          </a:p>
          <a:p>
            <a:pPr fontAlgn="auto">
              <a:spcBef>
                <a:spcPts val="0"/>
              </a:spcBef>
              <a:spcAft>
                <a:spcPts val="0"/>
              </a:spcAft>
              <a:defRPr/>
            </a:pPr>
            <a:r>
              <a:rPr lang="he-IL" kern="0" dirty="0">
                <a:solidFill>
                  <a:schemeClr val="tx2"/>
                </a:solidFill>
                <a:latin typeface="Arial"/>
                <a:cs typeface="Arial"/>
              </a:rPr>
              <a:t>מבנה הריבוזום.</a:t>
            </a:r>
          </a:p>
          <a:p>
            <a:pPr fontAlgn="auto">
              <a:spcBef>
                <a:spcPts val="0"/>
              </a:spcBef>
              <a:spcAft>
                <a:spcPts val="0"/>
              </a:spcAft>
              <a:defRPr/>
            </a:pPr>
            <a:r>
              <a:rPr lang="he-IL" kern="0" dirty="0">
                <a:solidFill>
                  <a:schemeClr val="tx2"/>
                </a:solidFill>
                <a:latin typeface="Arial"/>
                <a:cs typeface="Arial"/>
              </a:rPr>
              <a:t>א. באיזה שלב מן השלבים במסלול מ־</a:t>
            </a:r>
            <a:r>
              <a:rPr lang="en-US" kern="0" dirty="0">
                <a:solidFill>
                  <a:schemeClr val="tx2"/>
                </a:solidFill>
                <a:latin typeface="Arial"/>
                <a:cs typeface="Arial"/>
              </a:rPr>
              <a:t>DNA</a:t>
            </a:r>
            <a:r>
              <a:rPr lang="he-IL" kern="0" dirty="0">
                <a:solidFill>
                  <a:schemeClr val="tx2"/>
                </a:solidFill>
                <a:latin typeface="Arial"/>
                <a:cs typeface="Arial"/>
              </a:rPr>
              <a:t> לחלבון, פועל הריבוזום?</a:t>
            </a:r>
          </a:p>
          <a:p>
            <a:pPr fontAlgn="auto">
              <a:spcBef>
                <a:spcPts val="0"/>
              </a:spcBef>
              <a:spcAft>
                <a:spcPts val="0"/>
              </a:spcAft>
              <a:defRPr/>
            </a:pPr>
            <a:r>
              <a:rPr lang="he-IL" kern="0" dirty="0">
                <a:solidFill>
                  <a:schemeClr val="tx2"/>
                </a:solidFill>
                <a:latin typeface="Arial"/>
                <a:cs typeface="Arial"/>
              </a:rPr>
              <a:t>ב. ציינו שני סוגים של מולקולות </a:t>
            </a:r>
            <a:r>
              <a:rPr lang="en-US" kern="0" dirty="0">
                <a:solidFill>
                  <a:schemeClr val="tx2"/>
                </a:solidFill>
                <a:latin typeface="Arial"/>
                <a:cs typeface="Arial"/>
              </a:rPr>
              <a:t>RNA</a:t>
            </a:r>
            <a:r>
              <a:rPr lang="he-IL" kern="0" dirty="0">
                <a:solidFill>
                  <a:schemeClr val="tx2"/>
                </a:solidFill>
                <a:latin typeface="Arial"/>
                <a:cs typeface="Arial"/>
              </a:rPr>
              <a:t> המשתתפות בתהליך שציינתם בסעיף א', </a:t>
            </a:r>
          </a:p>
          <a:p>
            <a:pPr fontAlgn="auto">
              <a:spcBef>
                <a:spcPts val="0"/>
              </a:spcBef>
              <a:spcAft>
                <a:spcPts val="0"/>
              </a:spcAft>
              <a:defRPr/>
            </a:pPr>
            <a:r>
              <a:rPr lang="he-IL" kern="0" dirty="0">
                <a:solidFill>
                  <a:schemeClr val="tx2"/>
                </a:solidFill>
                <a:latin typeface="Arial"/>
                <a:cs typeface="Arial"/>
              </a:rPr>
              <a:t>    והסבירו את תפקידה של כל אחת מהן ביצירת החלבון.</a:t>
            </a:r>
          </a:p>
          <a:p>
            <a:pPr fontAlgn="auto">
              <a:spcBef>
                <a:spcPts val="0"/>
              </a:spcBef>
              <a:spcAft>
                <a:spcPts val="0"/>
              </a:spcAft>
              <a:defRPr/>
            </a:pPr>
            <a:r>
              <a:rPr lang="he-IL" kern="0" dirty="0">
                <a:solidFill>
                  <a:schemeClr val="tx2"/>
                </a:solidFill>
                <a:latin typeface="Arial"/>
                <a:cs typeface="Arial"/>
              </a:rPr>
              <a:t>ג. פרופ' יונת מצאה שסוגים שונים של אנטיביוטיקה נקשרים לריבוזום וגורמים לפגיעה   </a:t>
            </a:r>
          </a:p>
          <a:p>
            <a:pPr fontAlgn="auto">
              <a:spcBef>
                <a:spcPts val="0"/>
              </a:spcBef>
              <a:spcAft>
                <a:spcPts val="0"/>
              </a:spcAft>
              <a:defRPr/>
            </a:pPr>
            <a:r>
              <a:rPr lang="he-IL" kern="0" dirty="0">
                <a:solidFill>
                  <a:schemeClr val="tx2"/>
                </a:solidFill>
                <a:latin typeface="Arial"/>
                <a:cs typeface="Arial"/>
              </a:rPr>
              <a:t>   בתהליך התרגום. </a:t>
            </a:r>
          </a:p>
          <a:p>
            <a:pPr fontAlgn="auto">
              <a:spcBef>
                <a:spcPts val="0"/>
              </a:spcBef>
              <a:spcAft>
                <a:spcPts val="0"/>
              </a:spcAft>
              <a:defRPr/>
            </a:pPr>
            <a:r>
              <a:rPr lang="he-IL" kern="0" dirty="0">
                <a:solidFill>
                  <a:schemeClr val="tx2"/>
                </a:solidFill>
                <a:latin typeface="Arial"/>
                <a:cs typeface="Arial"/>
              </a:rPr>
              <a:t>   דוגמה: אנטיביוטיקה אחת מתקשרת ל־</a:t>
            </a:r>
            <a:r>
              <a:rPr lang="en-US" kern="0" dirty="0">
                <a:solidFill>
                  <a:schemeClr val="tx2"/>
                </a:solidFill>
                <a:latin typeface="Arial"/>
                <a:cs typeface="Arial"/>
              </a:rPr>
              <a:t>RNA</a:t>
            </a:r>
            <a:r>
              <a:rPr lang="he-IL" kern="0" dirty="0">
                <a:solidFill>
                  <a:schemeClr val="tx2"/>
                </a:solidFill>
                <a:latin typeface="Arial"/>
                <a:cs typeface="Arial"/>
              </a:rPr>
              <a:t>-שליח ומונעת את קישור ה־</a:t>
            </a:r>
            <a:r>
              <a:rPr lang="en-US" kern="0" dirty="0">
                <a:solidFill>
                  <a:schemeClr val="tx2"/>
                </a:solidFill>
                <a:latin typeface="Arial"/>
                <a:cs typeface="Arial"/>
              </a:rPr>
              <a:t>RNA</a:t>
            </a:r>
            <a:r>
              <a:rPr lang="he-IL" kern="0" dirty="0">
                <a:solidFill>
                  <a:schemeClr val="tx2"/>
                </a:solidFill>
                <a:latin typeface="Arial"/>
                <a:cs typeface="Arial"/>
              </a:rPr>
              <a:t>-מוביל.</a:t>
            </a:r>
          </a:p>
          <a:p>
            <a:pPr fontAlgn="auto">
              <a:spcBef>
                <a:spcPts val="0"/>
              </a:spcBef>
              <a:spcAft>
                <a:spcPts val="0"/>
              </a:spcAft>
              <a:defRPr/>
            </a:pPr>
            <a:r>
              <a:rPr lang="he-IL" kern="0" dirty="0">
                <a:solidFill>
                  <a:schemeClr val="tx2"/>
                </a:solidFill>
                <a:latin typeface="Arial"/>
                <a:cs typeface="Arial"/>
              </a:rPr>
              <a:t>   הסבירו מדוע פגיעה בייצור </a:t>
            </a:r>
            <a:r>
              <a:rPr lang="he-IL" kern="0" dirty="0">
                <a:solidFill>
                  <a:srgbClr val="1D4C72"/>
                </a:solidFill>
                <a:latin typeface="Arial"/>
                <a:cs typeface="Arial"/>
              </a:rPr>
              <a:t>חלבונים, גורמת למות החיידקים.</a:t>
            </a:r>
            <a:endParaRPr lang="he-IL" kern="0" dirty="0">
              <a:solidFill>
                <a:srgbClr val="FF6600"/>
              </a:solidFill>
              <a:latin typeface="Arial"/>
              <a:cs typeface="Arial"/>
            </a:endParaRPr>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02E0E91-979A-478E-8A59-37BC245D24DB}" type="slidenum">
              <a:rPr lang="he-IL" sz="1100" smtClean="0">
                <a:solidFill>
                  <a:schemeClr val="bg1">
                    <a:lumMod val="75000"/>
                  </a:schemeClr>
                </a:solidFill>
              </a:rPr>
              <a:pPr fontAlgn="base">
                <a:spcBef>
                  <a:spcPct val="0"/>
                </a:spcBef>
                <a:spcAft>
                  <a:spcPct val="0"/>
                </a:spcAft>
                <a:defRPr/>
              </a:pPr>
              <a:t>42</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מלבן 8"/>
          <p:cNvSpPr/>
          <p:nvPr/>
        </p:nvSpPr>
        <p:spPr>
          <a:xfrm>
            <a:off x="4524510" y="5157192"/>
            <a:ext cx="3937296" cy="1015663"/>
          </a:xfrm>
          <a:prstGeom prst="rect">
            <a:avLst/>
          </a:prstGeom>
        </p:spPr>
        <p:txBody>
          <a:bodyPr wrap="none">
            <a:spAutoFit/>
          </a:bodyPr>
          <a:ls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r>
              <a:rPr lang="he-IL" sz="2000" u="sng" kern="0" dirty="0" smtClean="0">
                <a:solidFill>
                  <a:srgbClr val="1F497D"/>
                </a:solidFill>
                <a:latin typeface="Arial"/>
                <a:cs typeface="Arial"/>
              </a:rPr>
              <a:t>סרטוני עדה יונת</a:t>
            </a:r>
            <a:r>
              <a:rPr lang="he-IL" sz="2000" kern="0" dirty="0" smtClean="0">
                <a:solidFill>
                  <a:srgbClr val="1F497D"/>
                </a:solidFill>
                <a:latin typeface="Arial"/>
                <a:cs typeface="Arial"/>
              </a:rPr>
              <a:t>:</a:t>
            </a:r>
          </a:p>
          <a:p>
            <a:r>
              <a:rPr lang="he-IL" sz="2000" kern="0" dirty="0" smtClean="0">
                <a:solidFill>
                  <a:srgbClr val="1F497D"/>
                </a:solidFill>
                <a:latin typeface="Arial"/>
                <a:cs typeface="Arial"/>
                <a:hlinkClick r:id="rId2"/>
              </a:rPr>
              <a:t>תהליך התרגום</a:t>
            </a:r>
            <a:endParaRPr lang="he-IL" sz="2000" kern="0" dirty="0" smtClean="0">
              <a:solidFill>
                <a:srgbClr val="1F497D"/>
              </a:solidFill>
              <a:latin typeface="Arial"/>
              <a:cs typeface="Arial"/>
            </a:endParaRPr>
          </a:p>
          <a:p>
            <a:r>
              <a:rPr lang="he-IL" sz="2000" kern="0" dirty="0" smtClean="0">
                <a:solidFill>
                  <a:srgbClr val="1F497D"/>
                </a:solidFill>
                <a:latin typeface="Arial"/>
                <a:cs typeface="Arial"/>
                <a:hlinkClick r:id="rId3"/>
              </a:rPr>
              <a:t>מנגנון השפעה של </a:t>
            </a:r>
            <a:r>
              <a:rPr lang="he-IL" sz="2000" kern="0" dirty="0" err="1" smtClean="0">
                <a:solidFill>
                  <a:srgbClr val="1F497D"/>
                </a:solidFill>
                <a:latin typeface="Arial"/>
                <a:cs typeface="Arial"/>
                <a:hlinkClick r:id="rId3"/>
              </a:rPr>
              <a:t>אנטיביוטיקות</a:t>
            </a:r>
            <a:r>
              <a:rPr lang="he-IL" sz="2000" kern="0" dirty="0" smtClean="0">
                <a:solidFill>
                  <a:srgbClr val="1F497D"/>
                </a:solidFill>
                <a:latin typeface="Arial"/>
                <a:cs typeface="Arial"/>
                <a:hlinkClick r:id="rId3"/>
              </a:rPr>
              <a:t> שונות</a:t>
            </a:r>
            <a:endParaRPr lang="he-IL" sz="2000" dirty="0"/>
          </a:p>
        </p:txBody>
      </p:sp>
      <p:grpSp>
        <p:nvGrpSpPr>
          <p:cNvPr id="10" name="קבוצה 2"/>
          <p:cNvGrpSpPr>
            <a:grpSpLocks/>
          </p:cNvGrpSpPr>
          <p:nvPr/>
        </p:nvGrpSpPr>
        <p:grpSpPr bwMode="auto">
          <a:xfrm>
            <a:off x="539750" y="4437063"/>
            <a:ext cx="2595563" cy="2036762"/>
            <a:chOff x="539552" y="4437112"/>
            <a:chExt cx="2595175" cy="2037059"/>
          </a:xfrm>
        </p:grpSpPr>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437112"/>
              <a:ext cx="2595175" cy="178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מלבן 11"/>
            <p:cNvSpPr/>
            <p:nvPr/>
          </p:nvSpPr>
          <p:spPr>
            <a:xfrm>
              <a:off x="1426832" y="6197906"/>
              <a:ext cx="1707895" cy="276265"/>
            </a:xfrm>
            <a:prstGeom prst="rect">
              <a:avLst/>
            </a:prstGeom>
          </p:spPr>
          <p:txBody>
            <a:bodyPr wrap="none">
              <a:spAutoFit/>
            </a:bodyPr>
            <a:lstStyle/>
            <a:p>
              <a:pPr>
                <a:defRPr/>
              </a:pPr>
              <a:r>
                <a:rPr lang="he-IL" sz="1200" kern="0" dirty="0">
                  <a:solidFill>
                    <a:srgbClr val="1D4C72"/>
                  </a:solidFill>
                  <a:latin typeface="Arial"/>
                  <a:cs typeface="Arial"/>
                </a:rPr>
                <a:t>באדיבות מכון וייצמן למדע</a:t>
              </a:r>
              <a:endParaRPr lang="he-IL" sz="1200" dirty="0"/>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 תהליך התרגום</a:t>
            </a:r>
            <a:endParaRPr lang="he-IL" sz="1800" smtClean="0"/>
          </a:p>
        </p:txBody>
      </p:sp>
      <p:sp>
        <p:nvSpPr>
          <p:cNvPr id="6" name="Rectangle 12"/>
          <p:cNvSpPr/>
          <p:nvPr/>
        </p:nvSpPr>
        <p:spPr>
          <a:xfrm>
            <a:off x="117475" y="3486150"/>
            <a:ext cx="8486775" cy="282257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just" fontAlgn="auto">
              <a:spcBef>
                <a:spcPts val="0"/>
              </a:spcBef>
              <a:spcAft>
                <a:spcPts val="0"/>
              </a:spcAft>
              <a:defRPr/>
            </a:pPr>
            <a:r>
              <a:rPr lang="he-IL" dirty="0">
                <a:solidFill>
                  <a:schemeClr val="tx1"/>
                </a:solidFill>
              </a:rPr>
              <a:t>תשובה: </a:t>
            </a:r>
          </a:p>
          <a:p>
            <a:pPr algn="just" fontAlgn="auto">
              <a:spcBef>
                <a:spcPts val="0"/>
              </a:spcBef>
              <a:spcAft>
                <a:spcPts val="0"/>
              </a:spcAft>
              <a:defRPr/>
            </a:pPr>
            <a:r>
              <a:rPr lang="he-IL" dirty="0">
                <a:solidFill>
                  <a:schemeClr val="tx1"/>
                </a:solidFill>
              </a:rPr>
              <a:t>א. הריבוזום פועל בשלב התרגום.</a:t>
            </a:r>
          </a:p>
          <a:p>
            <a:pPr algn="just" fontAlgn="auto">
              <a:spcBef>
                <a:spcPts val="0"/>
              </a:spcBef>
              <a:spcAft>
                <a:spcPts val="0"/>
              </a:spcAft>
              <a:defRPr/>
            </a:pPr>
            <a:r>
              <a:rPr lang="he-IL" dirty="0">
                <a:solidFill>
                  <a:schemeClr val="tx1"/>
                </a:solidFill>
              </a:rPr>
              <a:t>ב. </a:t>
            </a:r>
            <a:r>
              <a:rPr lang="en-US" dirty="0">
                <a:solidFill>
                  <a:schemeClr val="tx1"/>
                </a:solidFill>
              </a:rPr>
              <a:t>-RNA</a:t>
            </a:r>
            <a:r>
              <a:rPr lang="he-IL" dirty="0">
                <a:solidFill>
                  <a:schemeClr val="tx1"/>
                </a:solidFill>
              </a:rPr>
              <a:t>שליח (</a:t>
            </a:r>
            <a:r>
              <a:rPr lang="en-US" dirty="0">
                <a:solidFill>
                  <a:schemeClr val="tx1"/>
                </a:solidFill>
              </a:rPr>
              <a:t>mRNA</a:t>
            </a:r>
            <a:r>
              <a:rPr lang="he-IL" dirty="0">
                <a:solidFill>
                  <a:schemeClr val="tx1"/>
                </a:solidFill>
              </a:rPr>
              <a:t>): מולקולה מתווכת המתועתקת על פי רצף הבסיסים של גן </a:t>
            </a:r>
          </a:p>
          <a:p>
            <a:pPr algn="just" fontAlgn="auto">
              <a:spcBef>
                <a:spcPts val="0"/>
              </a:spcBef>
              <a:spcAft>
                <a:spcPts val="0"/>
              </a:spcAft>
              <a:defRPr/>
            </a:pPr>
            <a:r>
              <a:rPr lang="he-IL" dirty="0">
                <a:solidFill>
                  <a:schemeClr val="tx1"/>
                </a:solidFill>
              </a:rPr>
              <a:t>   ב־</a:t>
            </a:r>
            <a:r>
              <a:rPr lang="en-US" dirty="0">
                <a:solidFill>
                  <a:schemeClr val="tx1"/>
                </a:solidFill>
              </a:rPr>
              <a:t>DNA</a:t>
            </a:r>
            <a:r>
              <a:rPr lang="he-IL" dirty="0">
                <a:solidFill>
                  <a:schemeClr val="tx1"/>
                </a:solidFill>
              </a:rPr>
              <a:t> ומתורגמת בריבוזומים לרצף חומצות אמיניות הבונות חלבון.</a:t>
            </a:r>
          </a:p>
          <a:p>
            <a:pPr algn="just" fontAlgn="auto">
              <a:spcBef>
                <a:spcPts val="0"/>
              </a:spcBef>
              <a:spcAft>
                <a:spcPts val="0"/>
              </a:spcAft>
              <a:defRPr/>
            </a:pPr>
            <a:r>
              <a:rPr lang="en-US" dirty="0">
                <a:solidFill>
                  <a:schemeClr val="tx1"/>
                </a:solidFill>
              </a:rPr>
              <a:t>RNA   </a:t>
            </a:r>
            <a:r>
              <a:rPr lang="he-IL" dirty="0">
                <a:solidFill>
                  <a:schemeClr val="tx1"/>
                </a:solidFill>
              </a:rPr>
              <a:t>-מוביל (</a:t>
            </a:r>
            <a:r>
              <a:rPr lang="en-US" dirty="0">
                <a:solidFill>
                  <a:schemeClr val="tx1"/>
                </a:solidFill>
              </a:rPr>
              <a:t>tRNA</a:t>
            </a:r>
            <a:r>
              <a:rPr lang="he-IL" dirty="0">
                <a:solidFill>
                  <a:schemeClr val="tx1"/>
                </a:solidFill>
              </a:rPr>
              <a:t>): בקצהו האחד יש שלָשת בסיסים (</a:t>
            </a:r>
            <a:r>
              <a:rPr lang="he-IL" noProof="1">
                <a:solidFill>
                  <a:schemeClr val="tx1"/>
                </a:solidFill>
              </a:rPr>
              <a:t>אנטי</a:t>
            </a:r>
            <a:r>
              <a:rPr lang="he-IL" dirty="0">
                <a:solidFill>
                  <a:schemeClr val="tx1"/>
                </a:solidFill>
              </a:rPr>
              <a:t>־</a:t>
            </a:r>
            <a:r>
              <a:rPr lang="he-IL" noProof="1">
                <a:solidFill>
                  <a:schemeClr val="tx1"/>
                </a:solidFill>
              </a:rPr>
              <a:t>קודון</a:t>
            </a:r>
            <a:r>
              <a:rPr lang="he-IL" dirty="0">
                <a:solidFill>
                  <a:schemeClr val="tx1"/>
                </a:solidFill>
              </a:rPr>
              <a:t>) המתחברת לשלשה   </a:t>
            </a:r>
          </a:p>
          <a:p>
            <a:pPr algn="just" fontAlgn="auto">
              <a:spcBef>
                <a:spcPts val="0"/>
              </a:spcBef>
              <a:spcAft>
                <a:spcPts val="0"/>
              </a:spcAft>
              <a:defRPr/>
            </a:pPr>
            <a:r>
              <a:rPr lang="he-IL" dirty="0">
                <a:solidFill>
                  <a:schemeClr val="tx1"/>
                </a:solidFill>
              </a:rPr>
              <a:t>  משלימה ב־</a:t>
            </a:r>
            <a:r>
              <a:rPr lang="en-US" dirty="0">
                <a:solidFill>
                  <a:schemeClr val="tx1"/>
                </a:solidFill>
              </a:rPr>
              <a:t>mRNA</a:t>
            </a:r>
            <a:r>
              <a:rPr lang="he-IL" dirty="0">
                <a:solidFill>
                  <a:schemeClr val="tx1"/>
                </a:solidFill>
              </a:rPr>
              <a:t> (קודון). קצהו האחר מחובר לחומצה אמינית, וכך הוא מביא אותה </a:t>
            </a:r>
          </a:p>
          <a:p>
            <a:pPr algn="just" fontAlgn="auto">
              <a:spcBef>
                <a:spcPts val="0"/>
              </a:spcBef>
              <a:spcAft>
                <a:spcPts val="0"/>
              </a:spcAft>
              <a:defRPr/>
            </a:pPr>
            <a:r>
              <a:rPr lang="he-IL" dirty="0">
                <a:solidFill>
                  <a:schemeClr val="tx1"/>
                </a:solidFill>
              </a:rPr>
              <a:t>  אל הריבוזום בזמן התרגום.</a:t>
            </a:r>
          </a:p>
          <a:p>
            <a:pPr algn="just" fontAlgn="auto">
              <a:spcBef>
                <a:spcPts val="0"/>
              </a:spcBef>
              <a:spcAft>
                <a:spcPts val="0"/>
              </a:spcAft>
              <a:defRPr/>
            </a:pPr>
            <a:r>
              <a:rPr lang="he-IL" dirty="0">
                <a:solidFill>
                  <a:schemeClr val="tx1"/>
                </a:solidFill>
              </a:rPr>
              <a:t>ג. לחלבונים יש תפקידים חשובים ביותר בכל תא, גם בתאי החיידקים (אנזימים, חלבוני העברה </a:t>
            </a:r>
          </a:p>
          <a:p>
            <a:pPr algn="just" fontAlgn="auto">
              <a:spcBef>
                <a:spcPts val="0"/>
              </a:spcBef>
              <a:spcAft>
                <a:spcPts val="0"/>
              </a:spcAft>
              <a:defRPr/>
            </a:pPr>
            <a:r>
              <a:rPr lang="he-IL" dirty="0">
                <a:solidFill>
                  <a:schemeClr val="tx1"/>
                </a:solidFill>
              </a:rPr>
              <a:t>   בקרום, קולטנים). פגיעה בייצור החלבונים, תגרום לשיבוש בכל פעולות החיים של החיידק   </a:t>
            </a:r>
          </a:p>
          <a:p>
            <a:pPr algn="just" fontAlgn="auto">
              <a:spcBef>
                <a:spcPts val="0"/>
              </a:spcBef>
              <a:spcAft>
                <a:spcPts val="0"/>
              </a:spcAft>
              <a:defRPr/>
            </a:pPr>
            <a:r>
              <a:rPr lang="he-IL" dirty="0">
                <a:solidFill>
                  <a:schemeClr val="tx1"/>
                </a:solidFill>
              </a:rPr>
              <a:t>   ותגרום למותו.</a:t>
            </a:r>
          </a:p>
        </p:txBody>
      </p:sp>
      <p:sp>
        <p:nvSpPr>
          <p:cNvPr id="8"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AE289C-A04F-400B-8F62-F8D4EBC9C8A1}" type="slidenum">
              <a:rPr lang="he-IL" sz="1100" smtClean="0">
                <a:solidFill>
                  <a:schemeClr val="bg1">
                    <a:lumMod val="75000"/>
                  </a:schemeClr>
                </a:solidFill>
              </a:rPr>
              <a:pPr fontAlgn="base">
                <a:spcBef>
                  <a:spcPct val="0"/>
                </a:spcBef>
                <a:spcAft>
                  <a:spcPct val="0"/>
                </a:spcAft>
                <a:defRPr/>
              </a:pPr>
              <a:t>43</a:t>
            </a:fld>
            <a:endParaRPr lang="he-IL" sz="1100" dirty="0" smtClean="0">
              <a:solidFill>
                <a:schemeClr val="bg1">
                  <a:lumMod val="75000"/>
                </a:schemeClr>
              </a:solidFill>
            </a:endParaRPr>
          </a:p>
        </p:txBody>
      </p:sp>
      <p:sp>
        <p:nvSpPr>
          <p:cNvPr id="9" name="TextBox 8"/>
          <p:cNvSpPr txBox="1"/>
          <p:nvPr/>
        </p:nvSpPr>
        <p:spPr>
          <a:xfrm>
            <a:off x="269875" y="566738"/>
            <a:ext cx="8183563"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11:</a:t>
            </a:r>
          </a:p>
          <a:p>
            <a:pPr fontAlgn="auto">
              <a:spcBef>
                <a:spcPts val="0"/>
              </a:spcBef>
              <a:spcAft>
                <a:spcPts val="0"/>
              </a:spcAft>
              <a:defRPr/>
            </a:pPr>
            <a:r>
              <a:rPr lang="he-IL" kern="0" dirty="0">
                <a:solidFill>
                  <a:srgbClr val="1D4C72"/>
                </a:solidFill>
                <a:latin typeface="Arial"/>
                <a:cs typeface="Arial"/>
              </a:rPr>
              <a:t>פרופסור </a:t>
            </a:r>
            <a:r>
              <a:rPr lang="he-IL" kern="0" dirty="0">
                <a:solidFill>
                  <a:schemeClr val="tx2"/>
                </a:solidFill>
                <a:latin typeface="Arial"/>
                <a:cs typeface="Arial"/>
              </a:rPr>
              <a:t>עדה יונת, ממכון ויצמן למדע, זכתה בפרס נובל לכימיה לשנת 2009 על פיענוח</a:t>
            </a:r>
          </a:p>
          <a:p>
            <a:pPr fontAlgn="auto">
              <a:spcBef>
                <a:spcPts val="0"/>
              </a:spcBef>
              <a:spcAft>
                <a:spcPts val="0"/>
              </a:spcAft>
              <a:defRPr/>
            </a:pPr>
            <a:r>
              <a:rPr lang="he-IL" kern="0" dirty="0">
                <a:solidFill>
                  <a:schemeClr val="tx2"/>
                </a:solidFill>
                <a:latin typeface="Arial"/>
                <a:cs typeface="Arial"/>
              </a:rPr>
              <a:t>מבנה הריבוזום.</a:t>
            </a:r>
          </a:p>
          <a:p>
            <a:pPr fontAlgn="auto">
              <a:spcBef>
                <a:spcPts val="0"/>
              </a:spcBef>
              <a:spcAft>
                <a:spcPts val="0"/>
              </a:spcAft>
              <a:defRPr/>
            </a:pPr>
            <a:r>
              <a:rPr lang="he-IL" kern="0" dirty="0">
                <a:solidFill>
                  <a:schemeClr val="tx2"/>
                </a:solidFill>
                <a:latin typeface="Arial"/>
                <a:cs typeface="Arial"/>
              </a:rPr>
              <a:t>א. באיזה שלב מן השלבים במסלול מ־</a:t>
            </a:r>
            <a:r>
              <a:rPr lang="en-US" kern="0" dirty="0">
                <a:solidFill>
                  <a:schemeClr val="tx2"/>
                </a:solidFill>
                <a:latin typeface="Arial"/>
                <a:cs typeface="Arial"/>
              </a:rPr>
              <a:t>DNA</a:t>
            </a:r>
            <a:r>
              <a:rPr lang="he-IL" kern="0" dirty="0">
                <a:solidFill>
                  <a:schemeClr val="tx2"/>
                </a:solidFill>
                <a:latin typeface="Arial"/>
                <a:cs typeface="Arial"/>
              </a:rPr>
              <a:t> לחלבון, פועל הריבוזום?</a:t>
            </a:r>
          </a:p>
          <a:p>
            <a:pPr fontAlgn="auto">
              <a:spcBef>
                <a:spcPts val="0"/>
              </a:spcBef>
              <a:spcAft>
                <a:spcPts val="0"/>
              </a:spcAft>
              <a:defRPr/>
            </a:pPr>
            <a:r>
              <a:rPr lang="he-IL" kern="0" dirty="0">
                <a:solidFill>
                  <a:schemeClr val="tx2"/>
                </a:solidFill>
                <a:latin typeface="Arial"/>
                <a:cs typeface="Arial"/>
              </a:rPr>
              <a:t>ב. ציינו שני סוגים של מולקולות </a:t>
            </a:r>
            <a:r>
              <a:rPr lang="en-US" kern="0" dirty="0">
                <a:solidFill>
                  <a:schemeClr val="tx2"/>
                </a:solidFill>
                <a:latin typeface="Arial"/>
                <a:cs typeface="Arial"/>
              </a:rPr>
              <a:t>RNA</a:t>
            </a:r>
            <a:r>
              <a:rPr lang="he-IL" kern="0" dirty="0">
                <a:solidFill>
                  <a:schemeClr val="tx2"/>
                </a:solidFill>
                <a:latin typeface="Arial"/>
                <a:cs typeface="Arial"/>
              </a:rPr>
              <a:t> המשתתפות בתהליך שציינתם בסעיף א', </a:t>
            </a:r>
          </a:p>
          <a:p>
            <a:pPr fontAlgn="auto">
              <a:spcBef>
                <a:spcPts val="0"/>
              </a:spcBef>
              <a:spcAft>
                <a:spcPts val="0"/>
              </a:spcAft>
              <a:defRPr/>
            </a:pPr>
            <a:r>
              <a:rPr lang="he-IL" kern="0" dirty="0">
                <a:solidFill>
                  <a:schemeClr val="tx2"/>
                </a:solidFill>
                <a:latin typeface="Arial"/>
                <a:cs typeface="Arial"/>
              </a:rPr>
              <a:t>    והסבירו את תפקידה של כל אחת מהן ביצירת החלבון.</a:t>
            </a:r>
          </a:p>
          <a:p>
            <a:pPr fontAlgn="auto">
              <a:spcBef>
                <a:spcPts val="0"/>
              </a:spcBef>
              <a:spcAft>
                <a:spcPts val="0"/>
              </a:spcAft>
              <a:defRPr/>
            </a:pPr>
            <a:r>
              <a:rPr lang="he-IL" kern="0" dirty="0">
                <a:solidFill>
                  <a:schemeClr val="tx2"/>
                </a:solidFill>
                <a:latin typeface="Arial"/>
                <a:cs typeface="Arial"/>
              </a:rPr>
              <a:t>ג. פרופ' יונת מצאה שסוגים שונים של אנטיביוטיקה נקשרים לריבוזום וגורמים לפגיעה   </a:t>
            </a:r>
          </a:p>
          <a:p>
            <a:pPr fontAlgn="auto">
              <a:spcBef>
                <a:spcPts val="0"/>
              </a:spcBef>
              <a:spcAft>
                <a:spcPts val="0"/>
              </a:spcAft>
              <a:defRPr/>
            </a:pPr>
            <a:r>
              <a:rPr lang="he-IL" kern="0" dirty="0">
                <a:solidFill>
                  <a:schemeClr val="tx2"/>
                </a:solidFill>
                <a:latin typeface="Arial"/>
                <a:cs typeface="Arial"/>
              </a:rPr>
              <a:t>   בתהליך התרגום. </a:t>
            </a:r>
          </a:p>
          <a:p>
            <a:pPr fontAlgn="auto">
              <a:spcBef>
                <a:spcPts val="0"/>
              </a:spcBef>
              <a:spcAft>
                <a:spcPts val="0"/>
              </a:spcAft>
              <a:defRPr/>
            </a:pPr>
            <a:r>
              <a:rPr lang="he-IL" kern="0" dirty="0">
                <a:solidFill>
                  <a:schemeClr val="tx2"/>
                </a:solidFill>
                <a:latin typeface="Arial"/>
                <a:cs typeface="Arial"/>
              </a:rPr>
              <a:t>   דוגמה: אנטיביוטיקה אחת מתקשרת ל־</a:t>
            </a:r>
            <a:r>
              <a:rPr lang="en-US" kern="0" dirty="0">
                <a:solidFill>
                  <a:schemeClr val="tx2"/>
                </a:solidFill>
                <a:latin typeface="Arial"/>
                <a:cs typeface="Arial"/>
              </a:rPr>
              <a:t>RNA</a:t>
            </a:r>
            <a:r>
              <a:rPr lang="he-IL" kern="0" dirty="0">
                <a:solidFill>
                  <a:schemeClr val="tx2"/>
                </a:solidFill>
                <a:latin typeface="Arial"/>
                <a:cs typeface="Arial"/>
              </a:rPr>
              <a:t>-שליח ומונעת את קישור ה־</a:t>
            </a:r>
            <a:r>
              <a:rPr lang="en-US" kern="0" dirty="0">
                <a:solidFill>
                  <a:schemeClr val="tx2"/>
                </a:solidFill>
                <a:latin typeface="Arial"/>
                <a:cs typeface="Arial"/>
              </a:rPr>
              <a:t>RNA</a:t>
            </a:r>
            <a:r>
              <a:rPr lang="he-IL" kern="0" dirty="0">
                <a:solidFill>
                  <a:schemeClr val="tx2"/>
                </a:solidFill>
                <a:latin typeface="Arial"/>
                <a:cs typeface="Arial"/>
              </a:rPr>
              <a:t>-מוביל.</a:t>
            </a:r>
          </a:p>
          <a:p>
            <a:pPr fontAlgn="auto">
              <a:spcBef>
                <a:spcPts val="0"/>
              </a:spcBef>
              <a:spcAft>
                <a:spcPts val="0"/>
              </a:spcAft>
              <a:defRPr/>
            </a:pPr>
            <a:r>
              <a:rPr lang="he-IL" kern="0" dirty="0">
                <a:solidFill>
                  <a:schemeClr val="tx2"/>
                </a:solidFill>
                <a:latin typeface="Arial"/>
                <a:cs typeface="Arial"/>
              </a:rPr>
              <a:t>   הסבירו מדוע פגיעה בייצור </a:t>
            </a:r>
            <a:r>
              <a:rPr lang="he-IL" kern="0" dirty="0">
                <a:solidFill>
                  <a:srgbClr val="1D4C72"/>
                </a:solidFill>
                <a:latin typeface="Arial"/>
                <a:cs typeface="Arial"/>
              </a:rPr>
              <a:t>חלבונים, גורמת למות החיידקים.</a:t>
            </a:r>
            <a:endParaRPr lang="he-IL" kern="0" dirty="0">
              <a:solidFill>
                <a:srgbClr val="FF6600"/>
              </a:solidFill>
              <a:latin typeface="Arial"/>
              <a:cs typeface="Aria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8" name="TextBox 7"/>
          <p:cNvSpPr txBox="1"/>
          <p:nvPr/>
        </p:nvSpPr>
        <p:spPr>
          <a:xfrm>
            <a:off x="346075" y="560859"/>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12:</a:t>
            </a:r>
          </a:p>
          <a:p>
            <a:pPr fontAlgn="auto">
              <a:spcBef>
                <a:spcPts val="0"/>
              </a:spcBef>
              <a:spcAft>
                <a:spcPts val="0"/>
              </a:spcAft>
              <a:defRPr/>
            </a:pPr>
            <a:r>
              <a:rPr lang="he-IL" kern="0" dirty="0">
                <a:solidFill>
                  <a:srgbClr val="1D4C72"/>
                </a:solidFill>
                <a:latin typeface="Arial"/>
                <a:cs typeface="Arial"/>
              </a:rPr>
              <a:t>בארנב מוּכּר גן שבו הרצף </a:t>
            </a:r>
            <a:r>
              <a:rPr lang="he-IL" kern="0" dirty="0">
                <a:solidFill>
                  <a:schemeClr val="tx2"/>
                </a:solidFill>
                <a:latin typeface="Arial"/>
                <a:cs typeface="Arial"/>
              </a:rPr>
              <a:t>שעובר תעתוק </a:t>
            </a:r>
            <a:r>
              <a:rPr lang="he-IL" kern="0" dirty="0">
                <a:solidFill>
                  <a:srgbClr val="1D4C72"/>
                </a:solidFill>
                <a:latin typeface="Arial"/>
                <a:cs typeface="Arial"/>
              </a:rPr>
              <a:t>הוא בן 1,530 בסיסים. אך החלבון המקודד </a:t>
            </a:r>
          </a:p>
          <a:p>
            <a:pPr fontAlgn="auto">
              <a:spcBef>
                <a:spcPts val="0"/>
              </a:spcBef>
              <a:spcAft>
                <a:spcPts val="0"/>
              </a:spcAft>
              <a:defRPr/>
            </a:pPr>
            <a:r>
              <a:rPr lang="he-IL" kern="0" dirty="0">
                <a:solidFill>
                  <a:srgbClr val="1D4C72"/>
                </a:solidFill>
                <a:latin typeface="Arial"/>
                <a:cs typeface="Arial"/>
              </a:rPr>
              <a:t>על ידי גן זה בנוי רק מ־</a:t>
            </a:r>
            <a:r>
              <a:rPr lang="he-IL" kern="0" noProof="1">
                <a:solidFill>
                  <a:srgbClr val="1D4C72"/>
                </a:solidFill>
                <a:latin typeface="Arial"/>
                <a:cs typeface="Arial"/>
              </a:rPr>
              <a:t>220</a:t>
            </a:r>
            <a:r>
              <a:rPr lang="he-IL" kern="0" dirty="0">
                <a:solidFill>
                  <a:srgbClr val="1D4C72"/>
                </a:solidFill>
                <a:latin typeface="Arial"/>
                <a:cs typeface="Arial"/>
              </a:rPr>
              <a:t> חומצות אמיניות. הסבירו נתונים אלו.</a:t>
            </a:r>
          </a:p>
        </p:txBody>
      </p:sp>
      <p:sp>
        <p:nvSpPr>
          <p:cNvPr id="6"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4EEDAF1-8295-4580-8F40-5E85AA302489}" type="slidenum">
              <a:rPr lang="he-IL" sz="1100" smtClean="0">
                <a:solidFill>
                  <a:schemeClr val="bg1">
                    <a:lumMod val="75000"/>
                  </a:schemeClr>
                </a:solidFill>
              </a:rPr>
              <a:pPr fontAlgn="base">
                <a:spcBef>
                  <a:spcPct val="0"/>
                </a:spcBef>
                <a:spcAft>
                  <a:spcPct val="0"/>
                </a:spcAft>
                <a:defRPr/>
              </a:pPr>
              <a:t>44</a:t>
            </a:fld>
            <a:endParaRPr lang="he-IL" sz="1100" dirty="0" smtClean="0">
              <a:solidFill>
                <a:schemeClr val="bg1">
                  <a:lumMod val="75000"/>
                </a:schemeClr>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תהליך עיבוד </a:t>
            </a:r>
            <a:r>
              <a:rPr lang="he-IL" sz="1800" b="1" dirty="0" err="1" smtClean="0">
                <a:solidFill>
                  <a:srgbClr val="FF6600"/>
                </a:solidFill>
                <a:ea typeface="+mn-ea"/>
              </a:rPr>
              <a:t>השחבור</a:t>
            </a:r>
            <a:endParaRPr lang="he-IL" sz="1800" dirty="0" smtClean="0"/>
          </a:p>
        </p:txBody>
      </p:sp>
      <p:sp>
        <p:nvSpPr>
          <p:cNvPr id="6" name="Rectangle 12"/>
          <p:cNvSpPr/>
          <p:nvPr/>
        </p:nvSpPr>
        <p:spPr>
          <a:xfrm>
            <a:off x="346075" y="1844675"/>
            <a:ext cx="8196263" cy="15128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kern="0" dirty="0">
                <a:solidFill>
                  <a:schemeClr val="tx1"/>
                </a:solidFill>
              </a:rPr>
              <a:t>תשובה:</a:t>
            </a:r>
          </a:p>
          <a:p>
            <a:pPr fontAlgn="auto">
              <a:spcBef>
                <a:spcPts val="0"/>
              </a:spcBef>
              <a:spcAft>
                <a:spcPts val="0"/>
              </a:spcAft>
              <a:defRPr/>
            </a:pPr>
            <a:r>
              <a:rPr lang="he-IL" kern="0" dirty="0">
                <a:solidFill>
                  <a:schemeClr val="tx1"/>
                </a:solidFill>
              </a:rPr>
              <a:t>מספר הבסיסים המקודד ל</a:t>
            </a:r>
            <a:r>
              <a:rPr lang="he-IL" dirty="0">
                <a:solidFill>
                  <a:schemeClr val="tx1"/>
                </a:solidFill>
              </a:rPr>
              <a:t>־</a:t>
            </a:r>
            <a:r>
              <a:rPr lang="he-IL" kern="0" noProof="1">
                <a:solidFill>
                  <a:schemeClr val="tx1"/>
                </a:solidFill>
              </a:rPr>
              <a:t>220</a:t>
            </a:r>
            <a:r>
              <a:rPr lang="he-IL" kern="0" dirty="0">
                <a:solidFill>
                  <a:schemeClr val="tx1"/>
                </a:solidFill>
              </a:rPr>
              <a:t> החומצות האמיניות הוא 660 ( 660=3*220 ). </a:t>
            </a:r>
          </a:p>
          <a:p>
            <a:pPr fontAlgn="auto">
              <a:spcBef>
                <a:spcPts val="0"/>
              </a:spcBef>
              <a:spcAft>
                <a:spcPts val="0"/>
              </a:spcAft>
              <a:defRPr/>
            </a:pPr>
            <a:r>
              <a:rPr lang="he-IL" kern="0" dirty="0">
                <a:solidFill>
                  <a:schemeClr val="tx1"/>
                </a:solidFill>
              </a:rPr>
              <a:t>ואולם, הרצף שעבר תעתוק ארוך בהרבה (הוא כולל 1,530 בסיסים), מכאן אפשר להסיק, שמרבית הבסיסים הוסרו בתהליך עיבוד ה־</a:t>
            </a:r>
            <a:r>
              <a:rPr lang="en-US" kern="0" dirty="0">
                <a:solidFill>
                  <a:schemeClr val="tx1"/>
                </a:solidFill>
              </a:rPr>
              <a:t>RNA</a:t>
            </a:r>
            <a:r>
              <a:rPr lang="he-IL" kern="0" dirty="0">
                <a:solidFill>
                  <a:schemeClr val="tx1"/>
                </a:solidFill>
              </a:rPr>
              <a:t> (תהליך השחבור).  </a:t>
            </a:r>
          </a:p>
          <a:p>
            <a:pPr fontAlgn="auto">
              <a:spcBef>
                <a:spcPts val="0"/>
              </a:spcBef>
              <a:spcAft>
                <a:spcPts val="0"/>
              </a:spcAft>
              <a:defRPr/>
            </a:pPr>
            <a:endParaRPr lang="he-IL" kern="0" dirty="0">
              <a:solidFill>
                <a:schemeClr val="tx1"/>
              </a:solidFill>
            </a:endParaRPr>
          </a:p>
        </p:txBody>
      </p:sp>
      <p:sp>
        <p:nvSpPr>
          <p:cNvPr id="7" name="TextBox 6"/>
          <p:cNvSpPr txBox="1"/>
          <p:nvPr/>
        </p:nvSpPr>
        <p:spPr>
          <a:xfrm>
            <a:off x="333375" y="560859"/>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12:</a:t>
            </a:r>
          </a:p>
          <a:p>
            <a:pPr fontAlgn="auto">
              <a:spcBef>
                <a:spcPts val="0"/>
              </a:spcBef>
              <a:spcAft>
                <a:spcPts val="0"/>
              </a:spcAft>
              <a:defRPr/>
            </a:pPr>
            <a:r>
              <a:rPr lang="he-IL" kern="0" dirty="0">
                <a:solidFill>
                  <a:srgbClr val="1D4C72"/>
                </a:solidFill>
                <a:latin typeface="Arial"/>
                <a:cs typeface="Arial"/>
              </a:rPr>
              <a:t>בארנב מוכר גן שבו הרצף </a:t>
            </a:r>
            <a:r>
              <a:rPr lang="he-IL" kern="0" dirty="0">
                <a:solidFill>
                  <a:schemeClr val="tx2"/>
                </a:solidFill>
                <a:latin typeface="Arial"/>
                <a:cs typeface="Arial"/>
              </a:rPr>
              <a:t>שעובר תעתוק </a:t>
            </a:r>
            <a:r>
              <a:rPr lang="he-IL" kern="0" dirty="0">
                <a:solidFill>
                  <a:srgbClr val="1D4C72"/>
                </a:solidFill>
                <a:latin typeface="Arial"/>
                <a:cs typeface="Arial"/>
              </a:rPr>
              <a:t>הוא בן 1,530 בסיסים. אך החלבון המקודד</a:t>
            </a:r>
          </a:p>
          <a:p>
            <a:pPr fontAlgn="auto">
              <a:spcBef>
                <a:spcPts val="0"/>
              </a:spcBef>
              <a:spcAft>
                <a:spcPts val="0"/>
              </a:spcAft>
              <a:defRPr/>
            </a:pPr>
            <a:r>
              <a:rPr lang="he-IL" kern="0" dirty="0">
                <a:solidFill>
                  <a:srgbClr val="1D4C72"/>
                </a:solidFill>
                <a:latin typeface="Arial"/>
                <a:cs typeface="Arial"/>
              </a:rPr>
              <a:t>על ידי גן זה בנוי רק מ־</a:t>
            </a:r>
            <a:r>
              <a:rPr lang="he-IL" kern="0" noProof="1">
                <a:solidFill>
                  <a:srgbClr val="1D4C72"/>
                </a:solidFill>
                <a:latin typeface="Arial"/>
                <a:cs typeface="Arial"/>
              </a:rPr>
              <a:t>220</a:t>
            </a:r>
            <a:r>
              <a:rPr lang="he-IL" kern="0" dirty="0">
                <a:solidFill>
                  <a:srgbClr val="1D4C72"/>
                </a:solidFill>
                <a:latin typeface="Arial"/>
                <a:cs typeface="Arial"/>
              </a:rPr>
              <a:t> חומצות אמיניות. הסבירו נתונים אלו.</a:t>
            </a:r>
          </a:p>
        </p:txBody>
      </p:sp>
      <p:sp>
        <p:nvSpPr>
          <p:cNvPr id="8"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4192B27-725C-484E-A296-05C981CE23E7}" type="slidenum">
              <a:rPr lang="he-IL" sz="1100" smtClean="0">
                <a:solidFill>
                  <a:schemeClr val="bg1">
                    <a:lumMod val="75000"/>
                  </a:schemeClr>
                </a:solidFill>
              </a:rPr>
              <a:pPr fontAlgn="base">
                <a:spcBef>
                  <a:spcPct val="0"/>
                </a:spcBef>
                <a:spcAft>
                  <a:spcPct val="0"/>
                </a:spcAft>
                <a:defRPr/>
              </a:pPr>
              <a:t>45</a:t>
            </a:fld>
            <a:endParaRPr lang="he-IL" sz="1100" dirty="0" smtClean="0">
              <a:solidFill>
                <a:schemeClr val="bg1">
                  <a:lumMod val="75000"/>
                </a:scheme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323528" y="36935"/>
            <a:ext cx="8229600" cy="439737"/>
          </a:xfrm>
        </p:spPr>
        <p:txBody>
          <a:bodyPr/>
          <a:lstStyle/>
          <a:p>
            <a:pPr fontAlgn="auto">
              <a:defRPr/>
            </a:pPr>
            <a:r>
              <a:rPr lang="he-IL" sz="1800" b="1" dirty="0" smtClean="0">
                <a:solidFill>
                  <a:srgbClr val="FF6600"/>
                </a:solidFill>
                <a:ea typeface="+mn-ea"/>
              </a:rPr>
              <a:t>שאלה 13</a:t>
            </a:r>
            <a:endParaRPr lang="he-IL" sz="1800" dirty="0" smtClean="0"/>
          </a:p>
        </p:txBody>
      </p:sp>
      <p:sp>
        <p:nvSpPr>
          <p:cNvPr id="7" name="TextBox 6"/>
          <p:cNvSpPr txBox="1"/>
          <p:nvPr/>
        </p:nvSpPr>
        <p:spPr>
          <a:xfrm>
            <a:off x="323528" y="558849"/>
            <a:ext cx="8247063" cy="3878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13:</a:t>
            </a:r>
            <a:endParaRPr lang="he-IL" b="1"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במעבדה הרכיבו מולקולה דו־</a:t>
            </a:r>
            <a:r>
              <a:rPr lang="he-IL" kern="0" noProof="1">
                <a:solidFill>
                  <a:schemeClr val="tx2"/>
                </a:solidFill>
                <a:latin typeface="Arial"/>
                <a:cs typeface="Arial"/>
              </a:rPr>
              <a:t>גדילית</a:t>
            </a:r>
            <a:r>
              <a:rPr lang="he-IL" kern="0" dirty="0">
                <a:solidFill>
                  <a:schemeClr val="tx2"/>
                </a:solidFill>
                <a:latin typeface="Arial"/>
                <a:cs typeface="Arial"/>
              </a:rPr>
              <a:t> מגדיל </a:t>
            </a:r>
            <a:r>
              <a:rPr lang="en-US" kern="0" dirty="0">
                <a:solidFill>
                  <a:schemeClr val="tx2"/>
                </a:solidFill>
                <a:latin typeface="Arial"/>
                <a:cs typeface="Arial"/>
              </a:rPr>
              <a:t> RNA</a:t>
            </a:r>
            <a:r>
              <a:rPr lang="he-IL" kern="0" dirty="0">
                <a:solidFill>
                  <a:schemeClr val="tx2"/>
                </a:solidFill>
                <a:latin typeface="Arial"/>
                <a:cs typeface="Arial"/>
              </a:rPr>
              <a:t>ומגדיל ה־</a:t>
            </a:r>
            <a:r>
              <a:rPr lang="en-US" kern="0" dirty="0">
                <a:solidFill>
                  <a:schemeClr val="tx2"/>
                </a:solidFill>
                <a:latin typeface="Arial"/>
                <a:cs typeface="Arial"/>
              </a:rPr>
              <a:t>DNA</a:t>
            </a:r>
            <a:r>
              <a:rPr lang="he-IL" kern="0" dirty="0">
                <a:solidFill>
                  <a:schemeClr val="tx2"/>
                </a:solidFill>
                <a:latin typeface="Arial"/>
                <a:cs typeface="Arial"/>
              </a:rPr>
              <a:t> המקורי שממנו תועתק ה־</a:t>
            </a:r>
            <a:r>
              <a:rPr lang="en-US" kern="0" dirty="0">
                <a:solidFill>
                  <a:schemeClr val="tx2"/>
                </a:solidFill>
                <a:latin typeface="Arial"/>
                <a:cs typeface="Arial"/>
              </a:rPr>
              <a:t>RNA</a:t>
            </a:r>
            <a:r>
              <a:rPr lang="he-IL" kern="0" dirty="0">
                <a:solidFill>
                  <a:schemeClr val="tx2"/>
                </a:solidFill>
                <a:latin typeface="Arial"/>
                <a:cs typeface="Arial"/>
              </a:rPr>
              <a:t>. </a:t>
            </a:r>
          </a:p>
          <a:p>
            <a:pPr fontAlgn="auto">
              <a:spcBef>
                <a:spcPts val="0"/>
              </a:spcBef>
              <a:spcAft>
                <a:spcPts val="0"/>
              </a:spcAft>
              <a:defRPr/>
            </a:pPr>
            <a:r>
              <a:rPr lang="he-IL" kern="0" dirty="0">
                <a:solidFill>
                  <a:schemeClr val="tx2"/>
                </a:solidFill>
                <a:latin typeface="Arial"/>
                <a:cs typeface="Arial"/>
              </a:rPr>
              <a:t>ה־</a:t>
            </a:r>
            <a:r>
              <a:rPr lang="en-US" kern="0" dirty="0">
                <a:solidFill>
                  <a:schemeClr val="tx2"/>
                </a:solidFill>
                <a:latin typeface="Arial"/>
                <a:cs typeface="Arial"/>
              </a:rPr>
              <a:t>RNA</a:t>
            </a:r>
            <a:r>
              <a:rPr lang="he-IL" kern="0" dirty="0">
                <a:solidFill>
                  <a:schemeClr val="tx2"/>
                </a:solidFill>
                <a:latin typeface="Arial"/>
                <a:cs typeface="Arial"/>
              </a:rPr>
              <a:t> היה </a:t>
            </a:r>
            <a:r>
              <a:rPr lang="en-US" kern="0" dirty="0">
                <a:solidFill>
                  <a:schemeClr val="tx2"/>
                </a:solidFill>
                <a:latin typeface="Arial"/>
                <a:cs typeface="Arial"/>
              </a:rPr>
              <a:t>mRNA</a:t>
            </a:r>
            <a:r>
              <a:rPr lang="he-IL" kern="0" dirty="0">
                <a:solidFill>
                  <a:schemeClr val="tx2"/>
                </a:solidFill>
                <a:latin typeface="Arial"/>
                <a:cs typeface="Arial"/>
              </a:rPr>
              <a:t> שהופק מן </a:t>
            </a:r>
            <a:r>
              <a:rPr lang="he-IL" u="sng" kern="0" dirty="0">
                <a:solidFill>
                  <a:schemeClr val="tx2"/>
                </a:solidFill>
                <a:latin typeface="Arial"/>
                <a:cs typeface="Arial"/>
              </a:rPr>
              <a:t>הציטופלסמה</a:t>
            </a:r>
            <a:r>
              <a:rPr lang="he-IL" kern="0" dirty="0">
                <a:solidFill>
                  <a:schemeClr val="tx2"/>
                </a:solidFill>
                <a:latin typeface="Arial"/>
                <a:cs typeface="Arial"/>
              </a:rPr>
              <a:t> של תאי ארנב.</a:t>
            </a:r>
          </a:p>
          <a:p>
            <a:pPr fontAlgn="auto">
              <a:spcBef>
                <a:spcPts val="0"/>
              </a:spcBef>
              <a:spcAft>
                <a:spcPts val="0"/>
              </a:spcAft>
              <a:defRPr/>
            </a:pPr>
            <a:r>
              <a:rPr lang="he-IL" kern="0" dirty="0">
                <a:solidFill>
                  <a:schemeClr val="tx2"/>
                </a:solidFill>
                <a:latin typeface="Arial"/>
                <a:cs typeface="Arial"/>
              </a:rPr>
              <a:t>לפניכם תיאור סכמטי של התמונה שהתקבלה:</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sz="1600" kern="0" dirty="0">
                <a:solidFill>
                  <a:schemeClr val="tx2"/>
                </a:solidFill>
                <a:latin typeface="Arial"/>
                <a:cs typeface="Arial"/>
              </a:rPr>
              <a:t>                 </a:t>
            </a:r>
            <a:r>
              <a:rPr lang="he-IL" sz="1400" kern="0" dirty="0">
                <a:solidFill>
                  <a:schemeClr val="tx2"/>
                </a:solidFill>
                <a:latin typeface="Arial"/>
                <a:cs typeface="Arial"/>
              </a:rPr>
              <a:t>גדיל 1</a:t>
            </a:r>
          </a:p>
          <a:p>
            <a:pPr fontAlgn="auto">
              <a:spcBef>
                <a:spcPts val="0"/>
              </a:spcBef>
              <a:spcAft>
                <a:spcPts val="0"/>
              </a:spcAft>
              <a:defRPr/>
            </a:pPr>
            <a:r>
              <a:rPr lang="he-IL" sz="1400" kern="0" dirty="0">
                <a:solidFill>
                  <a:schemeClr val="tx2"/>
                </a:solidFill>
                <a:latin typeface="Arial"/>
                <a:cs typeface="Arial"/>
              </a:rPr>
              <a:t>                    גדיל 2</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א. איזה גדיל הוא </a:t>
            </a:r>
            <a:r>
              <a:rPr lang="en-US" kern="0" dirty="0">
                <a:solidFill>
                  <a:schemeClr val="tx2"/>
                </a:solidFill>
                <a:latin typeface="Arial"/>
                <a:cs typeface="Arial"/>
              </a:rPr>
              <a:t>mRNA</a:t>
            </a:r>
            <a:r>
              <a:rPr lang="he-IL" kern="0" dirty="0">
                <a:solidFill>
                  <a:schemeClr val="tx2"/>
                </a:solidFill>
                <a:latin typeface="Arial"/>
                <a:cs typeface="Arial"/>
              </a:rPr>
              <a:t>, ואיזה גדיל הוא </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ב. כיצד אפשר להסביר את התוצאה שהתקבלה?</a:t>
            </a:r>
          </a:p>
        </p:txBody>
      </p:sp>
      <p:grpSp>
        <p:nvGrpSpPr>
          <p:cNvPr id="107525" name="קבוצה 19"/>
          <p:cNvGrpSpPr>
            <a:grpSpLocks/>
          </p:cNvGrpSpPr>
          <p:nvPr/>
        </p:nvGrpSpPr>
        <p:grpSpPr bwMode="auto">
          <a:xfrm>
            <a:off x="4067175" y="2698750"/>
            <a:ext cx="3097213" cy="830263"/>
            <a:chOff x="3995936" y="3319388"/>
            <a:chExt cx="3096344" cy="829692"/>
          </a:xfrm>
        </p:grpSpPr>
        <p:cxnSp>
          <p:nvCxnSpPr>
            <p:cNvPr id="3" name="מחבר ישר 2"/>
            <p:cNvCxnSpPr/>
            <p:nvPr/>
          </p:nvCxnSpPr>
          <p:spPr>
            <a:xfrm flipH="1">
              <a:off x="3995936" y="4149080"/>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a:off x="3995936" y="4004716"/>
              <a:ext cx="100778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צורה חופשית 12"/>
            <p:cNvSpPr/>
            <p:nvPr/>
          </p:nvSpPr>
          <p:spPr>
            <a:xfrm>
              <a:off x="5003716" y="3354289"/>
              <a:ext cx="285670" cy="650427"/>
            </a:xfrm>
            <a:custGeom>
              <a:avLst/>
              <a:gdLst>
                <a:gd name="connsiteX0" fmla="*/ 22901 w 285947"/>
                <a:gd name="connsiteY0" fmla="*/ 651359 h 651359"/>
                <a:gd name="connsiteX1" fmla="*/ 22901 w 285947"/>
                <a:gd name="connsiteY1" fmla="*/ 5 h 651359"/>
                <a:gd name="connsiteX2" fmla="*/ 260895 w 285947"/>
                <a:gd name="connsiteY2" fmla="*/ 638833 h 651359"/>
                <a:gd name="connsiteX3" fmla="*/ 260895 w 285947"/>
                <a:gd name="connsiteY3" fmla="*/ 638833 h 651359"/>
                <a:gd name="connsiteX4" fmla="*/ 285947 w 285947"/>
                <a:gd name="connsiteY4" fmla="*/ 638833 h 651359"/>
                <a:gd name="connsiteX5" fmla="*/ 273421 w 285947"/>
                <a:gd name="connsiteY5" fmla="*/ 638833 h 65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47" h="651359">
                  <a:moveTo>
                    <a:pt x="22901" y="651359"/>
                  </a:moveTo>
                  <a:cubicBezTo>
                    <a:pt x="3068" y="326726"/>
                    <a:pt x="-16765" y="2093"/>
                    <a:pt x="22901" y="5"/>
                  </a:cubicBezTo>
                  <a:cubicBezTo>
                    <a:pt x="62567" y="-2083"/>
                    <a:pt x="260895" y="638833"/>
                    <a:pt x="260895" y="638833"/>
                  </a:cubicBezTo>
                  <a:lnTo>
                    <a:pt x="260895" y="638833"/>
                  </a:lnTo>
                  <a:lnTo>
                    <a:pt x="285947" y="638833"/>
                  </a:lnTo>
                  <a:lnTo>
                    <a:pt x="273421" y="638833"/>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15" name="מחבר ישר 14"/>
            <p:cNvCxnSpPr>
              <a:stCxn id="13" idx="4"/>
            </p:cNvCxnSpPr>
            <p:nvPr/>
          </p:nvCxnSpPr>
          <p:spPr>
            <a:xfrm>
              <a:off x="5289386" y="3992025"/>
              <a:ext cx="62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צורה חופשית 15"/>
            <p:cNvSpPr/>
            <p:nvPr/>
          </p:nvSpPr>
          <p:spPr>
            <a:xfrm>
              <a:off x="5911511" y="3319388"/>
              <a:ext cx="401524" cy="688501"/>
            </a:xfrm>
            <a:custGeom>
              <a:avLst/>
              <a:gdLst>
                <a:gd name="connsiteX0" fmla="*/ 0 w 400833"/>
                <a:gd name="connsiteY0" fmla="*/ 676415 h 688941"/>
                <a:gd name="connsiteX1" fmla="*/ 288099 w 400833"/>
                <a:gd name="connsiteY1" fmla="*/ 9 h 688941"/>
                <a:gd name="connsiteX2" fmla="*/ 400833 w 400833"/>
                <a:gd name="connsiteY2" fmla="*/ 688941 h 688941"/>
                <a:gd name="connsiteX3" fmla="*/ 400833 w 400833"/>
                <a:gd name="connsiteY3" fmla="*/ 688941 h 688941"/>
              </a:gdLst>
              <a:ahLst/>
              <a:cxnLst>
                <a:cxn ang="0">
                  <a:pos x="connsiteX0" y="connsiteY0"/>
                </a:cxn>
                <a:cxn ang="0">
                  <a:pos x="connsiteX1" y="connsiteY1"/>
                </a:cxn>
                <a:cxn ang="0">
                  <a:pos x="connsiteX2" y="connsiteY2"/>
                </a:cxn>
                <a:cxn ang="0">
                  <a:pos x="connsiteX3" y="connsiteY3"/>
                </a:cxn>
              </a:cxnLst>
              <a:rect l="l" t="t" r="r" b="b"/>
              <a:pathLst>
                <a:path w="400833" h="688941">
                  <a:moveTo>
                    <a:pt x="0" y="676415"/>
                  </a:moveTo>
                  <a:cubicBezTo>
                    <a:pt x="110647" y="337168"/>
                    <a:pt x="221294" y="-2079"/>
                    <a:pt x="288099" y="9"/>
                  </a:cubicBezTo>
                  <a:cubicBezTo>
                    <a:pt x="354904" y="2097"/>
                    <a:pt x="400833" y="688941"/>
                    <a:pt x="400833" y="688941"/>
                  </a:cubicBezTo>
                  <a:lnTo>
                    <a:pt x="400833" y="688941"/>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18" name="מחבר ישר 17"/>
            <p:cNvCxnSpPr/>
            <p:nvPr/>
          </p:nvCxnSpPr>
          <p:spPr>
            <a:xfrm flipV="1">
              <a:off x="6313036" y="3992025"/>
              <a:ext cx="779244" cy="634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8CA8CFC-AE19-47B6-9C08-8B08B8DA378B}" type="slidenum">
              <a:rPr lang="he-IL" sz="1100" smtClean="0">
                <a:solidFill>
                  <a:schemeClr val="bg1">
                    <a:lumMod val="75000"/>
                  </a:schemeClr>
                </a:solidFill>
              </a:rPr>
              <a:pPr fontAlgn="base">
                <a:spcBef>
                  <a:spcPct val="0"/>
                </a:spcBef>
                <a:spcAft>
                  <a:spcPct val="0"/>
                </a:spcAft>
                <a:defRPr/>
              </a:pPr>
              <a:t>46</a:t>
            </a:fld>
            <a:endParaRPr lang="he-IL" sz="1100" dirty="0" smtClean="0">
              <a:solidFill>
                <a:schemeClr val="bg1">
                  <a:lumMod val="75000"/>
                </a:schemeClr>
              </a:solidFill>
            </a:endParaRPr>
          </a:p>
        </p:txBody>
      </p:sp>
      <p:sp>
        <p:nvSpPr>
          <p:cNvPr id="1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512" y="548680"/>
            <a:ext cx="8643938" cy="120032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13:</a:t>
            </a:r>
          </a:p>
          <a:p>
            <a:pPr fontAlgn="auto">
              <a:spcBef>
                <a:spcPts val="0"/>
              </a:spcBef>
              <a:spcAft>
                <a:spcPts val="0"/>
              </a:spcAft>
              <a:defRPr/>
            </a:pPr>
            <a:endParaRPr lang="he-IL" kern="0" dirty="0">
              <a:solidFill>
                <a:srgbClr val="1F497D"/>
              </a:solidFill>
              <a:latin typeface="Arial"/>
              <a:cs typeface="Arial"/>
            </a:endParaRPr>
          </a:p>
          <a:p>
            <a:pPr fontAlgn="auto">
              <a:spcBef>
                <a:spcPts val="0"/>
              </a:spcBef>
              <a:spcAft>
                <a:spcPts val="0"/>
              </a:spcAft>
              <a:defRPr/>
            </a:pPr>
            <a:endParaRPr lang="he-IL" kern="0" dirty="0">
              <a:solidFill>
                <a:srgbClr val="1F497D"/>
              </a:solidFill>
              <a:latin typeface="Arial"/>
              <a:cs typeface="Arial"/>
            </a:endParaRPr>
          </a:p>
          <a:p>
            <a:pPr fontAlgn="auto">
              <a:spcBef>
                <a:spcPts val="0"/>
              </a:spcBef>
              <a:spcAft>
                <a:spcPts val="0"/>
              </a:spcAft>
              <a:defRPr/>
            </a:pPr>
            <a:endParaRPr lang="he-IL" kern="0" dirty="0">
              <a:solidFill>
                <a:srgbClr val="1F497D"/>
              </a:solidFill>
              <a:latin typeface="Arial"/>
              <a:cs typeface="Aria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תהליך השחבור</a:t>
            </a:r>
            <a:endParaRPr lang="he-IL" sz="1800" dirty="0" smtClean="0"/>
          </a:p>
        </p:txBody>
      </p:sp>
      <p:sp>
        <p:nvSpPr>
          <p:cNvPr id="14" name="Rectangle 12"/>
          <p:cNvSpPr/>
          <p:nvPr/>
        </p:nvSpPr>
        <p:spPr>
          <a:xfrm>
            <a:off x="466249" y="4293096"/>
            <a:ext cx="8324850" cy="230425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kern="0" dirty="0">
                <a:solidFill>
                  <a:prstClr val="black"/>
                </a:solidFill>
              </a:rPr>
              <a:t>תשובה:</a:t>
            </a:r>
          </a:p>
          <a:p>
            <a:pPr fontAlgn="auto">
              <a:spcBef>
                <a:spcPts val="0"/>
              </a:spcBef>
              <a:spcAft>
                <a:spcPts val="0"/>
              </a:spcAft>
              <a:defRPr/>
            </a:pPr>
            <a:r>
              <a:rPr lang="he-IL" b="1" kern="0" dirty="0">
                <a:solidFill>
                  <a:prstClr val="black"/>
                </a:solidFill>
              </a:rPr>
              <a:t>א. </a:t>
            </a:r>
            <a:r>
              <a:rPr lang="he-IL" kern="0" dirty="0">
                <a:solidFill>
                  <a:prstClr val="black"/>
                </a:solidFill>
              </a:rPr>
              <a:t>גדיל 1 הוא ה־</a:t>
            </a:r>
            <a:r>
              <a:rPr lang="en-US" kern="0" dirty="0">
                <a:solidFill>
                  <a:prstClr val="black"/>
                </a:solidFill>
              </a:rPr>
              <a:t>DNA</a:t>
            </a:r>
            <a:r>
              <a:rPr lang="he-IL" kern="0" dirty="0">
                <a:solidFill>
                  <a:prstClr val="black"/>
                </a:solidFill>
              </a:rPr>
              <a:t> וגדיל 2 הוא ה־</a:t>
            </a:r>
            <a:r>
              <a:rPr lang="en-US" kern="0" dirty="0">
                <a:solidFill>
                  <a:prstClr val="black"/>
                </a:solidFill>
              </a:rPr>
              <a:t>mRNA</a:t>
            </a:r>
            <a:r>
              <a:rPr lang="he-IL" kern="0" dirty="0">
                <a:solidFill>
                  <a:prstClr val="black"/>
                </a:solidFill>
              </a:rPr>
              <a:t>. </a:t>
            </a:r>
            <a:endParaRPr lang="he-IL" kern="0" dirty="0" smtClean="0">
              <a:solidFill>
                <a:prstClr val="black"/>
              </a:solidFill>
            </a:endParaRPr>
          </a:p>
          <a:p>
            <a:pPr fontAlgn="auto">
              <a:spcBef>
                <a:spcPts val="0"/>
              </a:spcBef>
              <a:spcAft>
                <a:spcPts val="0"/>
              </a:spcAft>
              <a:defRPr/>
            </a:pPr>
            <a:r>
              <a:rPr lang="he-IL" kern="0" dirty="0" smtClean="0">
                <a:solidFill>
                  <a:prstClr val="black"/>
                </a:solidFill>
              </a:rPr>
              <a:t>נימוק: מולקולת ה-</a:t>
            </a:r>
            <a:r>
              <a:rPr lang="en-US" kern="0" dirty="0" smtClean="0">
                <a:solidFill>
                  <a:prstClr val="black"/>
                </a:solidFill>
              </a:rPr>
              <a:t>RNA</a:t>
            </a:r>
            <a:r>
              <a:rPr lang="he-IL" kern="0" dirty="0" smtClean="0">
                <a:solidFill>
                  <a:prstClr val="black"/>
                </a:solidFill>
              </a:rPr>
              <a:t> שנוצרה בתהליך </a:t>
            </a:r>
            <a:r>
              <a:rPr lang="he-IL" kern="0" dirty="0" err="1" smtClean="0">
                <a:solidFill>
                  <a:prstClr val="black"/>
                </a:solidFill>
              </a:rPr>
              <a:t>התעתוק</a:t>
            </a:r>
            <a:r>
              <a:rPr lang="he-IL" kern="0" dirty="0" smtClean="0">
                <a:solidFill>
                  <a:prstClr val="black"/>
                </a:solidFill>
              </a:rPr>
              <a:t> הייתה זהה באורכה לגדיל ה-</a:t>
            </a:r>
            <a:r>
              <a:rPr lang="en-US" kern="0" dirty="0" smtClean="0">
                <a:solidFill>
                  <a:prstClr val="black"/>
                </a:solidFill>
              </a:rPr>
              <a:t>DNA</a:t>
            </a:r>
            <a:r>
              <a:rPr lang="he-IL" kern="0" dirty="0" smtClean="0">
                <a:solidFill>
                  <a:prstClr val="black"/>
                </a:solidFill>
              </a:rPr>
              <a:t> שעליו היא נוצרה, אולם בתהליך </a:t>
            </a:r>
            <a:r>
              <a:rPr lang="he-IL" kern="0" dirty="0" err="1" smtClean="0">
                <a:solidFill>
                  <a:prstClr val="black"/>
                </a:solidFill>
              </a:rPr>
              <a:t>השחבור</a:t>
            </a:r>
            <a:r>
              <a:rPr lang="he-IL" kern="0" dirty="0" smtClean="0">
                <a:solidFill>
                  <a:prstClr val="black"/>
                </a:solidFill>
              </a:rPr>
              <a:t> הוסרו ממנה הקטעים המסומנים באדום (</a:t>
            </a:r>
            <a:r>
              <a:rPr lang="he-IL" kern="0" dirty="0" err="1" smtClean="0">
                <a:solidFill>
                  <a:prstClr val="black"/>
                </a:solidFill>
              </a:rPr>
              <a:t>האינטרונים</a:t>
            </a:r>
            <a:r>
              <a:rPr lang="he-IL" kern="0" dirty="0" smtClean="0">
                <a:solidFill>
                  <a:prstClr val="black"/>
                </a:solidFill>
              </a:rPr>
              <a:t>) ונשארו רק האקסונים (המסומנים בתכלת), ולכן אורכה התקצר.</a:t>
            </a:r>
          </a:p>
          <a:p>
            <a:pPr fontAlgn="auto">
              <a:spcBef>
                <a:spcPts val="0"/>
              </a:spcBef>
              <a:spcAft>
                <a:spcPts val="0"/>
              </a:spcAft>
              <a:defRPr/>
            </a:pPr>
            <a:r>
              <a:rPr lang="he-IL" kern="0" dirty="0" smtClean="0">
                <a:solidFill>
                  <a:prstClr val="black"/>
                </a:solidFill>
              </a:rPr>
              <a:t>שני </a:t>
            </a:r>
            <a:r>
              <a:rPr lang="he-IL" kern="0" dirty="0">
                <a:solidFill>
                  <a:prstClr val="black"/>
                </a:solidFill>
              </a:rPr>
              <a:t>הגדילים מתחברים, משום שהם משלימים זה </a:t>
            </a:r>
            <a:r>
              <a:rPr lang="he-IL" kern="0" dirty="0" smtClean="0">
                <a:solidFill>
                  <a:prstClr val="black"/>
                </a:solidFill>
              </a:rPr>
              <a:t>לזה בקטעי האקסונים.</a:t>
            </a:r>
          </a:p>
          <a:p>
            <a:pPr fontAlgn="auto">
              <a:spcBef>
                <a:spcPts val="0"/>
              </a:spcBef>
              <a:spcAft>
                <a:spcPts val="0"/>
              </a:spcAft>
              <a:defRPr/>
            </a:pPr>
            <a:r>
              <a:rPr lang="he-IL" kern="0" dirty="0" smtClean="0">
                <a:solidFill>
                  <a:prstClr val="black"/>
                </a:solidFill>
              </a:rPr>
              <a:t>הלולאות (הקטעים </a:t>
            </a:r>
            <a:r>
              <a:rPr lang="he-IL" kern="0" dirty="0">
                <a:solidFill>
                  <a:prstClr val="black"/>
                </a:solidFill>
              </a:rPr>
              <a:t>האדומים) הן </a:t>
            </a:r>
            <a:r>
              <a:rPr lang="he-IL" kern="0" dirty="0" err="1" smtClean="0">
                <a:solidFill>
                  <a:prstClr val="black"/>
                </a:solidFill>
              </a:rPr>
              <a:t>האינטרונים</a:t>
            </a:r>
            <a:r>
              <a:rPr lang="he-IL" kern="0" dirty="0" smtClean="0">
                <a:solidFill>
                  <a:prstClr val="black"/>
                </a:solidFill>
              </a:rPr>
              <a:t> הקיימים </a:t>
            </a:r>
            <a:r>
              <a:rPr lang="he-IL" kern="0" dirty="0">
                <a:solidFill>
                  <a:prstClr val="black"/>
                </a:solidFill>
              </a:rPr>
              <a:t>ב־</a:t>
            </a:r>
            <a:r>
              <a:rPr lang="en-US" kern="0" dirty="0">
                <a:solidFill>
                  <a:prstClr val="black"/>
                </a:solidFill>
              </a:rPr>
              <a:t>DNA</a:t>
            </a:r>
            <a:r>
              <a:rPr lang="he-IL" kern="0" dirty="0">
                <a:solidFill>
                  <a:prstClr val="black"/>
                </a:solidFill>
              </a:rPr>
              <a:t>, </a:t>
            </a:r>
            <a:r>
              <a:rPr lang="he-IL" kern="0" dirty="0" smtClean="0">
                <a:solidFill>
                  <a:prstClr val="black"/>
                </a:solidFill>
              </a:rPr>
              <a:t>אולם אין להם חלקים </a:t>
            </a:r>
          </a:p>
          <a:p>
            <a:pPr fontAlgn="auto">
              <a:spcBef>
                <a:spcPts val="0"/>
              </a:spcBef>
              <a:spcAft>
                <a:spcPts val="0"/>
              </a:spcAft>
              <a:defRPr/>
            </a:pPr>
            <a:r>
              <a:rPr lang="he-IL" kern="0" dirty="0" smtClean="0">
                <a:solidFill>
                  <a:prstClr val="black"/>
                </a:solidFill>
              </a:rPr>
              <a:t>משלימים ב-</a:t>
            </a:r>
            <a:r>
              <a:rPr lang="en-US" kern="0" dirty="0" smtClean="0">
                <a:solidFill>
                  <a:prstClr val="black"/>
                </a:solidFill>
              </a:rPr>
              <a:t>RNA</a:t>
            </a:r>
            <a:r>
              <a:rPr lang="he-IL" kern="0" dirty="0" smtClean="0">
                <a:solidFill>
                  <a:prstClr val="black"/>
                </a:solidFill>
              </a:rPr>
              <a:t>.</a:t>
            </a:r>
            <a:endParaRPr lang="he-IL" kern="0" dirty="0">
              <a:solidFill>
                <a:prstClr val="black"/>
              </a:solidFill>
            </a:endParaRPr>
          </a:p>
        </p:txBody>
      </p:sp>
      <p:sp>
        <p:nvSpPr>
          <p:cNvPr id="1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D5BDDE7-7F17-4E85-BBBC-66F41C8E169E}" type="slidenum">
              <a:rPr lang="he-IL" sz="1100" smtClean="0">
                <a:solidFill>
                  <a:prstClr val="white">
                    <a:lumMod val="75000"/>
                  </a:prstClr>
                </a:solidFill>
              </a:rPr>
              <a:pPr fontAlgn="base">
                <a:spcBef>
                  <a:spcPct val="0"/>
                </a:spcBef>
                <a:spcAft>
                  <a:spcPct val="0"/>
                </a:spcAft>
                <a:defRPr/>
              </a:pPr>
              <a:t>47</a:t>
            </a:fld>
            <a:endParaRPr lang="he-IL" sz="1100" dirty="0" smtClean="0">
              <a:solidFill>
                <a:prstClr val="white">
                  <a:lumMod val="75000"/>
                </a:prstClr>
              </a:solidFill>
            </a:endParaRPr>
          </a:p>
        </p:txBody>
      </p:sp>
      <p:grpSp>
        <p:nvGrpSpPr>
          <p:cNvPr id="34" name="קבוצה 33"/>
          <p:cNvGrpSpPr/>
          <p:nvPr/>
        </p:nvGrpSpPr>
        <p:grpSpPr>
          <a:xfrm>
            <a:off x="323528" y="1395152"/>
            <a:ext cx="8234820" cy="2713933"/>
            <a:chOff x="69058" y="2826542"/>
            <a:chExt cx="8234820" cy="2713933"/>
          </a:xfrm>
        </p:grpSpPr>
        <p:grpSp>
          <p:nvGrpSpPr>
            <p:cNvPr id="108549" name="קבוצה 19"/>
            <p:cNvGrpSpPr>
              <a:grpSpLocks/>
            </p:cNvGrpSpPr>
            <p:nvPr/>
          </p:nvGrpSpPr>
          <p:grpSpPr bwMode="auto">
            <a:xfrm>
              <a:off x="1174303" y="4287044"/>
              <a:ext cx="3097213" cy="830262"/>
              <a:chOff x="3995936" y="3319388"/>
              <a:chExt cx="3096344" cy="829692"/>
            </a:xfrm>
          </p:grpSpPr>
          <p:cxnSp>
            <p:nvCxnSpPr>
              <p:cNvPr id="3" name="מחבר ישר 2"/>
              <p:cNvCxnSpPr/>
              <p:nvPr/>
            </p:nvCxnSpPr>
            <p:spPr>
              <a:xfrm flipH="1">
                <a:off x="3995936" y="4149080"/>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a:off x="3995936" y="4004717"/>
                <a:ext cx="100778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צורה חופשית 12"/>
              <p:cNvSpPr/>
              <p:nvPr/>
            </p:nvSpPr>
            <p:spPr>
              <a:xfrm>
                <a:off x="5003716" y="3354289"/>
                <a:ext cx="285670" cy="650428"/>
              </a:xfrm>
              <a:custGeom>
                <a:avLst/>
                <a:gdLst>
                  <a:gd name="connsiteX0" fmla="*/ 22901 w 285947"/>
                  <a:gd name="connsiteY0" fmla="*/ 651359 h 651359"/>
                  <a:gd name="connsiteX1" fmla="*/ 22901 w 285947"/>
                  <a:gd name="connsiteY1" fmla="*/ 5 h 651359"/>
                  <a:gd name="connsiteX2" fmla="*/ 260895 w 285947"/>
                  <a:gd name="connsiteY2" fmla="*/ 638833 h 651359"/>
                  <a:gd name="connsiteX3" fmla="*/ 260895 w 285947"/>
                  <a:gd name="connsiteY3" fmla="*/ 638833 h 651359"/>
                  <a:gd name="connsiteX4" fmla="*/ 285947 w 285947"/>
                  <a:gd name="connsiteY4" fmla="*/ 638833 h 651359"/>
                  <a:gd name="connsiteX5" fmla="*/ 273421 w 285947"/>
                  <a:gd name="connsiteY5" fmla="*/ 638833 h 65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47" h="651359">
                    <a:moveTo>
                      <a:pt x="22901" y="651359"/>
                    </a:moveTo>
                    <a:cubicBezTo>
                      <a:pt x="3068" y="326726"/>
                      <a:pt x="-16765" y="2093"/>
                      <a:pt x="22901" y="5"/>
                    </a:cubicBezTo>
                    <a:cubicBezTo>
                      <a:pt x="62567" y="-2083"/>
                      <a:pt x="260895" y="638833"/>
                      <a:pt x="260895" y="638833"/>
                    </a:cubicBezTo>
                    <a:lnTo>
                      <a:pt x="260895" y="638833"/>
                    </a:lnTo>
                    <a:lnTo>
                      <a:pt x="285947" y="638833"/>
                    </a:lnTo>
                    <a:lnTo>
                      <a:pt x="273421" y="638833"/>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5" name="מחבר ישר 14"/>
              <p:cNvCxnSpPr>
                <a:stCxn id="13" idx="4"/>
              </p:cNvCxnSpPr>
              <p:nvPr/>
            </p:nvCxnSpPr>
            <p:spPr>
              <a:xfrm>
                <a:off x="5289386" y="3992026"/>
                <a:ext cx="62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צורה חופשית 15"/>
              <p:cNvSpPr/>
              <p:nvPr/>
            </p:nvSpPr>
            <p:spPr>
              <a:xfrm>
                <a:off x="5911511" y="3319388"/>
                <a:ext cx="401524" cy="688502"/>
              </a:xfrm>
              <a:custGeom>
                <a:avLst/>
                <a:gdLst>
                  <a:gd name="connsiteX0" fmla="*/ 0 w 400833"/>
                  <a:gd name="connsiteY0" fmla="*/ 676415 h 688941"/>
                  <a:gd name="connsiteX1" fmla="*/ 288099 w 400833"/>
                  <a:gd name="connsiteY1" fmla="*/ 9 h 688941"/>
                  <a:gd name="connsiteX2" fmla="*/ 400833 w 400833"/>
                  <a:gd name="connsiteY2" fmla="*/ 688941 h 688941"/>
                  <a:gd name="connsiteX3" fmla="*/ 400833 w 400833"/>
                  <a:gd name="connsiteY3" fmla="*/ 688941 h 688941"/>
                </a:gdLst>
                <a:ahLst/>
                <a:cxnLst>
                  <a:cxn ang="0">
                    <a:pos x="connsiteX0" y="connsiteY0"/>
                  </a:cxn>
                  <a:cxn ang="0">
                    <a:pos x="connsiteX1" y="connsiteY1"/>
                  </a:cxn>
                  <a:cxn ang="0">
                    <a:pos x="connsiteX2" y="connsiteY2"/>
                  </a:cxn>
                  <a:cxn ang="0">
                    <a:pos x="connsiteX3" y="connsiteY3"/>
                  </a:cxn>
                </a:cxnLst>
                <a:rect l="l" t="t" r="r" b="b"/>
                <a:pathLst>
                  <a:path w="400833" h="688941">
                    <a:moveTo>
                      <a:pt x="0" y="676415"/>
                    </a:moveTo>
                    <a:cubicBezTo>
                      <a:pt x="110647" y="337168"/>
                      <a:pt x="221294" y="-2079"/>
                      <a:pt x="288099" y="9"/>
                    </a:cubicBezTo>
                    <a:cubicBezTo>
                      <a:pt x="354904" y="2097"/>
                      <a:pt x="400833" y="688941"/>
                      <a:pt x="400833" y="688941"/>
                    </a:cubicBezTo>
                    <a:lnTo>
                      <a:pt x="400833" y="688941"/>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8" name="מחבר ישר 17"/>
              <p:cNvCxnSpPr/>
              <p:nvPr/>
            </p:nvCxnSpPr>
            <p:spPr>
              <a:xfrm flipV="1">
                <a:off x="6313036" y="3992026"/>
                <a:ext cx="779244" cy="634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קבוצה 24"/>
            <p:cNvGrpSpPr/>
            <p:nvPr/>
          </p:nvGrpSpPr>
          <p:grpSpPr>
            <a:xfrm>
              <a:off x="69058" y="2974975"/>
              <a:ext cx="4962682" cy="31750"/>
              <a:chOff x="69058" y="2974975"/>
              <a:chExt cx="4962682" cy="31750"/>
            </a:xfrm>
          </p:grpSpPr>
          <p:cxnSp>
            <p:nvCxnSpPr>
              <p:cNvPr id="20" name="מחבר ישר 19"/>
              <p:cNvCxnSpPr/>
              <p:nvPr/>
            </p:nvCxnSpPr>
            <p:spPr bwMode="auto">
              <a:xfrm flipH="1">
                <a:off x="69058" y="2990850"/>
                <a:ext cx="1046558"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bwMode="auto">
              <a:xfrm rot="120000" flipH="1">
                <a:off x="2411760" y="2974975"/>
                <a:ext cx="622300"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bwMode="auto">
              <a:xfrm flipH="1">
                <a:off x="4409440" y="2976372"/>
                <a:ext cx="622300"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bwMode="auto">
              <a:xfrm flipH="1">
                <a:off x="3034060" y="2990215"/>
                <a:ext cx="13681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bwMode="auto">
              <a:xfrm flipH="1">
                <a:off x="1115616" y="2990850"/>
                <a:ext cx="12961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קבוצה 27"/>
            <p:cNvGrpSpPr/>
            <p:nvPr/>
          </p:nvGrpSpPr>
          <p:grpSpPr>
            <a:xfrm>
              <a:off x="82819" y="3103536"/>
              <a:ext cx="4962682" cy="30353"/>
              <a:chOff x="69058" y="2976372"/>
              <a:chExt cx="4962682" cy="30353"/>
            </a:xfrm>
          </p:grpSpPr>
          <p:cxnSp>
            <p:nvCxnSpPr>
              <p:cNvPr id="29" name="מחבר ישר 28"/>
              <p:cNvCxnSpPr/>
              <p:nvPr/>
            </p:nvCxnSpPr>
            <p:spPr bwMode="auto">
              <a:xfrm flipH="1">
                <a:off x="69058" y="2990850"/>
                <a:ext cx="1046558"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bwMode="auto">
              <a:xfrm flipH="1">
                <a:off x="4409440" y="2976372"/>
                <a:ext cx="622300"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bwMode="auto">
              <a:xfrm flipH="1">
                <a:off x="3034060" y="2990215"/>
                <a:ext cx="13681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bwMode="auto">
              <a:xfrm flipH="1">
                <a:off x="1115616" y="2990850"/>
                <a:ext cx="12961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מלבן 26"/>
            <p:cNvSpPr/>
            <p:nvPr/>
          </p:nvSpPr>
          <p:spPr>
            <a:xfrm>
              <a:off x="4591050" y="2826542"/>
              <a:ext cx="1919615" cy="307777"/>
            </a:xfrm>
            <a:prstGeom prst="rect">
              <a:avLst/>
            </a:prstGeom>
          </p:spPr>
          <p:txBody>
            <a:bodyPr wrap="square">
              <a:spAutoFit/>
            </a:bodyPr>
            <a:lstStyle/>
            <a:p>
              <a:r>
                <a:rPr kumimoji="0" lang="he-IL" sz="1400" b="1" i="0" u="none" strike="noStrike" kern="0" cap="none" spc="0" normalizeH="0" baseline="0" noProof="0" dirty="0" smtClean="0">
                  <a:ln>
                    <a:noFill/>
                  </a:ln>
                  <a:solidFill>
                    <a:srgbClr val="1F497D"/>
                  </a:solidFill>
                  <a:effectLst/>
                  <a:uLnTx/>
                  <a:uFillTx/>
                  <a:latin typeface="Arial"/>
                  <a:cs typeface="Arial"/>
                </a:rPr>
                <a:t>גדיל 1</a:t>
              </a:r>
              <a:r>
                <a:rPr kumimoji="0" lang="he-IL" sz="1400" b="1" i="0" u="none" strike="noStrike" kern="0" cap="none" spc="0" normalizeH="0" noProof="0" dirty="0" smtClean="0">
                  <a:ln>
                    <a:noFill/>
                  </a:ln>
                  <a:solidFill>
                    <a:srgbClr val="1F497D"/>
                  </a:solidFill>
                  <a:effectLst/>
                  <a:uLnTx/>
                  <a:uFillTx/>
                  <a:latin typeface="Arial"/>
                  <a:cs typeface="Arial"/>
                </a:rPr>
                <a:t> – ה-</a:t>
              </a:r>
              <a:r>
                <a:rPr kumimoji="0" lang="en-US" sz="1400" b="1" i="0" u="none" strike="noStrike" kern="0" cap="none" spc="0" normalizeH="0" noProof="0" dirty="0" smtClean="0">
                  <a:ln>
                    <a:noFill/>
                  </a:ln>
                  <a:solidFill>
                    <a:srgbClr val="1F497D"/>
                  </a:solidFill>
                  <a:effectLst/>
                  <a:uLnTx/>
                  <a:uFillTx/>
                  <a:latin typeface="Arial"/>
                  <a:cs typeface="Arial"/>
                </a:rPr>
                <a:t>DNA</a:t>
              </a:r>
              <a:endParaRPr lang="he-IL" sz="1400" b="1" dirty="0"/>
            </a:p>
          </p:txBody>
        </p:sp>
        <p:sp>
          <p:nvSpPr>
            <p:cNvPr id="35" name="מלבן 34"/>
            <p:cNvSpPr/>
            <p:nvPr/>
          </p:nvSpPr>
          <p:spPr>
            <a:xfrm>
              <a:off x="4441490" y="3591689"/>
              <a:ext cx="3586426" cy="523220"/>
            </a:xfrm>
            <a:prstGeom prst="rect">
              <a:avLst/>
            </a:prstGeom>
          </p:spPr>
          <p:txBody>
            <a:bodyPr wrap="square">
              <a:spAutoFit/>
            </a:bodyPr>
            <a:lstStyle/>
            <a:p>
              <a:r>
                <a:rPr kumimoji="0" lang="he-IL" sz="1400" b="1" i="0" u="none" strike="noStrike" kern="0" cap="none" spc="0" normalizeH="0" baseline="0" noProof="0" dirty="0" smtClean="0">
                  <a:ln>
                    <a:noFill/>
                  </a:ln>
                  <a:solidFill>
                    <a:srgbClr val="1F497D"/>
                  </a:solidFill>
                  <a:effectLst/>
                  <a:uLnTx/>
                  <a:uFillTx/>
                  <a:latin typeface="Arial"/>
                  <a:cs typeface="Arial"/>
                </a:rPr>
                <a:t>מולקולת ה-</a:t>
              </a:r>
              <a:r>
                <a:rPr kumimoji="0" lang="en-US" sz="1400" b="1" i="0" u="none" strike="noStrike" kern="0" cap="none" spc="0" normalizeH="0" baseline="0" noProof="0" dirty="0" smtClean="0">
                  <a:ln>
                    <a:noFill/>
                  </a:ln>
                  <a:solidFill>
                    <a:srgbClr val="1F497D"/>
                  </a:solidFill>
                  <a:effectLst/>
                  <a:uLnTx/>
                  <a:uFillTx/>
                  <a:latin typeface="Arial"/>
                  <a:cs typeface="Arial"/>
                </a:rPr>
                <a:t>RNA</a:t>
              </a:r>
              <a:r>
                <a:rPr kumimoji="0" lang="he-IL" sz="1400" b="1" i="0" u="none" strike="noStrike" kern="0" cap="none" spc="0" normalizeH="0" baseline="0" noProof="0" dirty="0" smtClean="0">
                  <a:ln>
                    <a:noFill/>
                  </a:ln>
                  <a:solidFill>
                    <a:srgbClr val="1F497D"/>
                  </a:solidFill>
                  <a:effectLst/>
                  <a:uLnTx/>
                  <a:uFillTx/>
                  <a:latin typeface="Arial"/>
                  <a:cs typeface="Arial"/>
                </a:rPr>
                <a:t> שליח לאחר תהליך </a:t>
              </a:r>
              <a:r>
                <a:rPr kumimoji="0" lang="he-IL" sz="1400" b="1" i="0" u="none" strike="noStrike" kern="0" cap="none" spc="0" normalizeH="0" baseline="0" noProof="0" dirty="0" err="1" smtClean="0">
                  <a:ln>
                    <a:noFill/>
                  </a:ln>
                  <a:solidFill>
                    <a:srgbClr val="1F497D"/>
                  </a:solidFill>
                  <a:effectLst/>
                  <a:uLnTx/>
                  <a:uFillTx/>
                  <a:latin typeface="Arial"/>
                  <a:cs typeface="Arial"/>
                </a:rPr>
                <a:t>השחבור</a:t>
              </a:r>
              <a:r>
                <a:rPr kumimoji="0" lang="he-IL" sz="1400" b="1" i="0" u="none" strike="noStrike" kern="0" cap="none" spc="0" normalizeH="0" baseline="0" noProof="0" dirty="0" smtClean="0">
                  <a:ln>
                    <a:noFill/>
                  </a:ln>
                  <a:solidFill>
                    <a:srgbClr val="1F497D"/>
                  </a:solidFill>
                  <a:effectLst/>
                  <a:uLnTx/>
                  <a:uFillTx/>
                  <a:latin typeface="Arial"/>
                  <a:cs typeface="Arial"/>
                </a:rPr>
                <a:t> </a:t>
              </a:r>
            </a:p>
            <a:p>
              <a:r>
                <a:rPr kumimoji="0" lang="he-IL" sz="1400" b="1" i="0" u="none" strike="noStrike" kern="0" cap="none" spc="0" normalizeH="0" baseline="0" noProof="0" dirty="0" smtClean="0">
                  <a:ln>
                    <a:noFill/>
                  </a:ln>
                  <a:solidFill>
                    <a:srgbClr val="1F497D"/>
                  </a:solidFill>
                  <a:effectLst/>
                  <a:uLnTx/>
                  <a:uFillTx/>
                  <a:latin typeface="Arial"/>
                  <a:cs typeface="Arial"/>
                </a:rPr>
                <a:t>(הוסרו ממנה </a:t>
              </a:r>
              <a:r>
                <a:rPr kumimoji="0" lang="he-IL" sz="1400" b="1" i="0" u="none" strike="noStrike" kern="0" cap="none" spc="0" normalizeH="0" baseline="0" noProof="0" dirty="0" err="1" smtClean="0">
                  <a:ln>
                    <a:noFill/>
                  </a:ln>
                  <a:solidFill>
                    <a:srgbClr val="1F497D"/>
                  </a:solidFill>
                  <a:effectLst/>
                  <a:uLnTx/>
                  <a:uFillTx/>
                  <a:latin typeface="Arial"/>
                  <a:cs typeface="Arial"/>
                </a:rPr>
                <a:t>האינטרונים</a:t>
              </a:r>
              <a:r>
                <a:rPr kumimoji="0" lang="he-IL" sz="1400" b="1" i="0" u="none" strike="noStrike" kern="0" cap="none" spc="0" normalizeH="0" baseline="0" noProof="0" dirty="0" smtClean="0">
                  <a:ln>
                    <a:noFill/>
                  </a:ln>
                  <a:solidFill>
                    <a:srgbClr val="1F497D"/>
                  </a:solidFill>
                  <a:effectLst/>
                  <a:uLnTx/>
                  <a:uFillTx/>
                  <a:latin typeface="Arial"/>
                  <a:cs typeface="Arial"/>
                </a:rPr>
                <a:t> המסומנים באדום)</a:t>
              </a:r>
              <a:endParaRPr lang="he-IL" sz="1400" b="1" dirty="0"/>
            </a:p>
          </p:txBody>
        </p:sp>
        <p:cxnSp>
          <p:nvCxnSpPr>
            <p:cNvPr id="36" name="מחבר ישר 35"/>
            <p:cNvCxnSpPr/>
            <p:nvPr/>
          </p:nvCxnSpPr>
          <p:spPr bwMode="auto">
            <a:xfrm flipH="1">
              <a:off x="1304999" y="3861048"/>
              <a:ext cx="3097213"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מלבן 37"/>
            <p:cNvSpPr/>
            <p:nvPr/>
          </p:nvSpPr>
          <p:spPr>
            <a:xfrm>
              <a:off x="4402212" y="4732051"/>
              <a:ext cx="1919615" cy="307777"/>
            </a:xfrm>
            <a:prstGeom prst="rect">
              <a:avLst/>
            </a:prstGeom>
          </p:spPr>
          <p:txBody>
            <a:bodyPr wrap="square">
              <a:spAutoFit/>
            </a:bodyPr>
            <a:lstStyle/>
            <a:p>
              <a:r>
                <a:rPr kumimoji="0" lang="he-IL" sz="1400" b="1" i="0" u="none" strike="noStrike" kern="0" cap="none" spc="0" normalizeH="0" baseline="0" noProof="0" dirty="0" smtClean="0">
                  <a:ln>
                    <a:noFill/>
                  </a:ln>
                  <a:solidFill>
                    <a:srgbClr val="1F497D"/>
                  </a:solidFill>
                  <a:effectLst/>
                  <a:uLnTx/>
                  <a:uFillTx/>
                  <a:latin typeface="Arial"/>
                  <a:cs typeface="Arial"/>
                </a:rPr>
                <a:t>גדיל 1</a:t>
              </a:r>
              <a:r>
                <a:rPr kumimoji="0" lang="he-IL" sz="1400" b="1" i="0" u="none" strike="noStrike" kern="0" cap="none" spc="0" normalizeH="0" noProof="0" dirty="0" smtClean="0">
                  <a:ln>
                    <a:noFill/>
                  </a:ln>
                  <a:solidFill>
                    <a:srgbClr val="1F497D"/>
                  </a:solidFill>
                  <a:effectLst/>
                  <a:uLnTx/>
                  <a:uFillTx/>
                  <a:latin typeface="Arial"/>
                  <a:cs typeface="Arial"/>
                </a:rPr>
                <a:t> – ה-</a:t>
              </a:r>
              <a:r>
                <a:rPr kumimoji="0" lang="en-US" sz="1400" b="1" i="0" u="none" strike="noStrike" kern="0" cap="none" spc="0" normalizeH="0" noProof="0" dirty="0" smtClean="0">
                  <a:ln>
                    <a:noFill/>
                  </a:ln>
                  <a:solidFill>
                    <a:srgbClr val="1F497D"/>
                  </a:solidFill>
                  <a:effectLst/>
                  <a:uLnTx/>
                  <a:uFillTx/>
                  <a:latin typeface="Arial"/>
                  <a:cs typeface="Arial"/>
                </a:rPr>
                <a:t>DNA</a:t>
              </a:r>
              <a:endParaRPr lang="he-IL" sz="1400" b="1" dirty="0"/>
            </a:p>
          </p:txBody>
        </p:sp>
        <p:sp>
          <p:nvSpPr>
            <p:cNvPr id="39" name="מלבן 38"/>
            <p:cNvSpPr/>
            <p:nvPr/>
          </p:nvSpPr>
          <p:spPr>
            <a:xfrm>
              <a:off x="4153992" y="5017255"/>
              <a:ext cx="2793730" cy="523220"/>
            </a:xfrm>
            <a:prstGeom prst="rect">
              <a:avLst/>
            </a:prstGeom>
          </p:spPr>
          <p:txBody>
            <a:bodyPr wrap="square">
              <a:spAutoFit/>
            </a:bodyPr>
            <a:lstStyle/>
            <a:p>
              <a:r>
                <a:rPr kumimoji="0" lang="he-IL" sz="1400" b="1" i="0" u="none" strike="noStrike" kern="0" cap="none" spc="0" normalizeH="0" baseline="0" noProof="0" dirty="0" smtClean="0">
                  <a:ln>
                    <a:noFill/>
                  </a:ln>
                  <a:solidFill>
                    <a:srgbClr val="1F497D"/>
                  </a:solidFill>
                  <a:effectLst/>
                  <a:uLnTx/>
                  <a:uFillTx/>
                  <a:latin typeface="Arial"/>
                  <a:cs typeface="Arial"/>
                </a:rPr>
                <a:t>גדיל 2</a:t>
              </a:r>
              <a:r>
                <a:rPr kumimoji="0" lang="he-IL" sz="1400" b="1" i="0" u="none" strike="noStrike" kern="0" cap="none" spc="0" normalizeH="0" noProof="0" dirty="0" smtClean="0">
                  <a:ln>
                    <a:noFill/>
                  </a:ln>
                  <a:solidFill>
                    <a:srgbClr val="1F497D"/>
                  </a:solidFill>
                  <a:effectLst/>
                  <a:uLnTx/>
                  <a:uFillTx/>
                  <a:latin typeface="Arial"/>
                  <a:cs typeface="Arial"/>
                </a:rPr>
                <a:t> – מולקולת ה-</a:t>
              </a:r>
              <a:r>
                <a:rPr kumimoji="0" lang="en-US" sz="1400" b="1" i="0" u="none" strike="noStrike" kern="0" cap="none" spc="0" normalizeH="0" noProof="0" dirty="0" smtClean="0">
                  <a:ln>
                    <a:noFill/>
                  </a:ln>
                  <a:solidFill>
                    <a:srgbClr val="1F497D"/>
                  </a:solidFill>
                  <a:effectLst/>
                  <a:uLnTx/>
                  <a:uFillTx/>
                  <a:latin typeface="Arial"/>
                  <a:cs typeface="Arial"/>
                </a:rPr>
                <a:t>RNA</a:t>
              </a:r>
              <a:r>
                <a:rPr kumimoji="0" lang="he-IL" sz="1400" b="1" i="0" u="none" strike="noStrike" kern="0" cap="none" spc="0" normalizeH="0" noProof="0" dirty="0" smtClean="0">
                  <a:ln>
                    <a:noFill/>
                  </a:ln>
                  <a:solidFill>
                    <a:srgbClr val="1F497D"/>
                  </a:solidFill>
                  <a:effectLst/>
                  <a:uLnTx/>
                  <a:uFillTx/>
                  <a:latin typeface="Arial"/>
                  <a:cs typeface="Arial"/>
                </a:rPr>
                <a:t> שליח</a:t>
              </a:r>
              <a:r>
                <a:rPr kumimoji="0" lang="en-US" sz="1400" b="1" i="0" u="none" strike="noStrike" kern="0" cap="none" spc="0" normalizeH="0" noProof="0" dirty="0" smtClean="0">
                  <a:ln>
                    <a:noFill/>
                  </a:ln>
                  <a:solidFill>
                    <a:srgbClr val="1F497D"/>
                  </a:solidFill>
                  <a:effectLst/>
                  <a:uLnTx/>
                  <a:uFillTx/>
                  <a:latin typeface="Arial"/>
                  <a:cs typeface="Arial"/>
                </a:rPr>
                <a:t>  </a:t>
              </a:r>
              <a:r>
                <a:rPr kumimoji="0" lang="he-IL" sz="1400" b="1" i="0" u="none" strike="noStrike" kern="0" cap="none" spc="0" normalizeH="0" noProof="0" dirty="0" smtClean="0">
                  <a:ln>
                    <a:noFill/>
                  </a:ln>
                  <a:solidFill>
                    <a:srgbClr val="1F497D"/>
                  </a:solidFill>
                  <a:effectLst/>
                  <a:uLnTx/>
                  <a:uFillTx/>
                  <a:latin typeface="Arial"/>
                  <a:cs typeface="Arial"/>
                </a:rPr>
                <a:t>     </a:t>
              </a:r>
            </a:p>
            <a:p>
              <a:r>
                <a:rPr lang="he-IL" sz="1400" b="1" kern="0" noProof="0" dirty="0" smtClean="0">
                  <a:solidFill>
                    <a:srgbClr val="1F497D"/>
                  </a:solidFill>
                  <a:latin typeface="Arial"/>
                  <a:cs typeface="Arial"/>
                </a:rPr>
                <a:t>            </a:t>
              </a:r>
              <a:r>
                <a:rPr kumimoji="0" lang="he-IL" sz="1400" b="1" i="0" u="none" strike="noStrike" kern="0" cap="none" spc="0" normalizeH="0" noProof="0" dirty="0" smtClean="0">
                  <a:ln>
                    <a:noFill/>
                  </a:ln>
                  <a:solidFill>
                    <a:srgbClr val="1F497D"/>
                  </a:solidFill>
                  <a:effectLst/>
                  <a:uLnTx/>
                  <a:uFillTx/>
                  <a:latin typeface="Arial"/>
                  <a:cs typeface="Arial"/>
                </a:rPr>
                <a:t>לאחר </a:t>
              </a:r>
              <a:r>
                <a:rPr kumimoji="0" lang="he-IL" sz="1400" b="1" i="0" u="none" strike="noStrike" kern="0" cap="none" spc="0" normalizeH="0" noProof="0" dirty="0" err="1" smtClean="0">
                  <a:ln>
                    <a:noFill/>
                  </a:ln>
                  <a:solidFill>
                    <a:srgbClr val="1F497D"/>
                  </a:solidFill>
                  <a:effectLst/>
                  <a:uLnTx/>
                  <a:uFillTx/>
                  <a:latin typeface="Arial"/>
                  <a:cs typeface="Arial"/>
                </a:rPr>
                <a:t>השחבור</a:t>
              </a:r>
              <a:r>
                <a:rPr kumimoji="0" lang="he-IL" sz="1400" b="1" i="0" u="none" strike="noStrike" kern="0" cap="none" spc="0" normalizeH="0" noProof="0" dirty="0" smtClean="0">
                  <a:ln>
                    <a:noFill/>
                  </a:ln>
                  <a:solidFill>
                    <a:srgbClr val="1F497D"/>
                  </a:solidFill>
                  <a:effectLst/>
                  <a:uLnTx/>
                  <a:uFillTx/>
                  <a:latin typeface="Arial"/>
                  <a:cs typeface="Arial"/>
                </a:rPr>
                <a:t>.</a:t>
              </a:r>
              <a:endParaRPr lang="he-IL" sz="1400" b="1" dirty="0"/>
            </a:p>
          </p:txBody>
        </p:sp>
        <p:sp>
          <p:nvSpPr>
            <p:cNvPr id="41" name="מלבן 40"/>
            <p:cNvSpPr/>
            <p:nvPr/>
          </p:nvSpPr>
          <p:spPr>
            <a:xfrm>
              <a:off x="4717452" y="2993836"/>
              <a:ext cx="3586426" cy="523220"/>
            </a:xfrm>
            <a:prstGeom prst="rect">
              <a:avLst/>
            </a:prstGeom>
          </p:spPr>
          <p:txBody>
            <a:bodyPr wrap="square">
              <a:spAutoFit/>
            </a:bodyPr>
            <a:lstStyle/>
            <a:p>
              <a:r>
                <a:rPr kumimoji="0" lang="he-IL" sz="1400" b="1" i="0" u="none" strike="noStrike" kern="0" cap="none" spc="0" normalizeH="0" baseline="0" noProof="0" dirty="0" smtClean="0">
                  <a:ln>
                    <a:noFill/>
                  </a:ln>
                  <a:solidFill>
                    <a:srgbClr val="1F497D"/>
                  </a:solidFill>
                  <a:effectLst/>
                  <a:uLnTx/>
                  <a:uFillTx/>
                  <a:latin typeface="Arial"/>
                  <a:cs typeface="Arial"/>
                </a:rPr>
                <a:t>מולקולת ה-</a:t>
              </a:r>
              <a:r>
                <a:rPr kumimoji="0" lang="en-US" sz="1400" b="1" i="0" u="none" strike="noStrike" kern="0" cap="none" spc="0" normalizeH="0" baseline="0" noProof="0" dirty="0" smtClean="0">
                  <a:ln>
                    <a:noFill/>
                  </a:ln>
                  <a:solidFill>
                    <a:srgbClr val="1F497D"/>
                  </a:solidFill>
                  <a:effectLst/>
                  <a:uLnTx/>
                  <a:uFillTx/>
                  <a:latin typeface="Arial"/>
                  <a:cs typeface="Arial"/>
                </a:rPr>
                <a:t>RNA</a:t>
              </a:r>
              <a:r>
                <a:rPr kumimoji="0" lang="he-IL" sz="1400" b="1" i="0" u="none" strike="noStrike" kern="0" cap="none" spc="0" normalizeH="0" baseline="0" noProof="0" dirty="0" smtClean="0">
                  <a:ln>
                    <a:noFill/>
                  </a:ln>
                  <a:solidFill>
                    <a:srgbClr val="1F497D"/>
                  </a:solidFill>
                  <a:effectLst/>
                  <a:uLnTx/>
                  <a:uFillTx/>
                  <a:latin typeface="Arial"/>
                  <a:cs typeface="Arial"/>
                </a:rPr>
                <a:t> הראשונית שנוצרה בתהליך </a:t>
              </a:r>
              <a:r>
                <a:rPr kumimoji="0" lang="he-IL" sz="1400" b="1" i="0" u="none" strike="noStrike" kern="0" cap="none" spc="0" normalizeH="0" baseline="0" noProof="0" dirty="0" err="1" smtClean="0">
                  <a:ln>
                    <a:noFill/>
                  </a:ln>
                  <a:solidFill>
                    <a:srgbClr val="1F497D"/>
                  </a:solidFill>
                  <a:effectLst/>
                  <a:uLnTx/>
                  <a:uFillTx/>
                  <a:latin typeface="Arial"/>
                  <a:cs typeface="Arial"/>
                </a:rPr>
                <a:t>התעתוק</a:t>
              </a:r>
              <a:r>
                <a:rPr kumimoji="0" lang="he-IL" sz="1400" b="1" i="0" u="none" strike="noStrike" kern="0" cap="none" spc="0" normalizeH="0" baseline="0" noProof="0" dirty="0" smtClean="0">
                  <a:ln>
                    <a:noFill/>
                  </a:ln>
                  <a:solidFill>
                    <a:srgbClr val="1F497D"/>
                  </a:solidFill>
                  <a:effectLst/>
                  <a:uLnTx/>
                  <a:uFillTx/>
                  <a:latin typeface="Arial"/>
                  <a:cs typeface="Arial"/>
                </a:rPr>
                <a:t>. שווה באורכה למולקולת ה-</a:t>
              </a:r>
              <a:r>
                <a:rPr kumimoji="0" lang="en-US" sz="1400" b="1" i="0" u="none" strike="noStrike" kern="0" cap="none" spc="0" normalizeH="0" baseline="0" noProof="0" dirty="0" smtClean="0">
                  <a:ln>
                    <a:noFill/>
                  </a:ln>
                  <a:solidFill>
                    <a:srgbClr val="1F497D"/>
                  </a:solidFill>
                  <a:effectLst/>
                  <a:uLnTx/>
                  <a:uFillTx/>
                  <a:latin typeface="Arial"/>
                  <a:cs typeface="Arial"/>
                </a:rPr>
                <a:t>DNA</a:t>
              </a:r>
              <a:r>
                <a:rPr kumimoji="0" lang="he-IL" sz="1400" b="1" i="0" u="none" strike="noStrike" kern="0" cap="none" spc="0" normalizeH="0" baseline="0" noProof="0" dirty="0" smtClean="0">
                  <a:ln>
                    <a:noFill/>
                  </a:ln>
                  <a:solidFill>
                    <a:srgbClr val="1F497D"/>
                  </a:solidFill>
                  <a:effectLst/>
                  <a:uLnTx/>
                  <a:uFillTx/>
                  <a:latin typeface="Arial"/>
                  <a:cs typeface="Arial"/>
                </a:rPr>
                <a:t>.</a:t>
              </a:r>
              <a:endParaRPr lang="he-IL" sz="1400" b="1" dirty="0"/>
            </a:p>
          </p:txBody>
        </p:sp>
      </p:grpSp>
      <p:cxnSp>
        <p:nvCxnSpPr>
          <p:cNvPr id="44" name="מחבר ישר 43"/>
          <p:cNvCxnSpPr/>
          <p:nvPr/>
        </p:nvCxnSpPr>
        <p:spPr bwMode="auto">
          <a:xfrm rot="120000" flipH="1">
            <a:off x="2699880" y="1695985"/>
            <a:ext cx="622300" cy="15875"/>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966669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4B3985-E839-46CF-8FA1-803802CFA64F}" type="slidenum">
              <a:rPr lang="he-IL" sz="1800" smtClean="0"/>
              <a:pPr fontAlgn="base">
                <a:spcBef>
                  <a:spcPct val="0"/>
                </a:spcBef>
                <a:spcAft>
                  <a:spcPct val="0"/>
                </a:spcAft>
                <a:defRPr/>
              </a:pPr>
              <a:t>48</a:t>
            </a:fld>
            <a:endParaRPr lang="he-IL" sz="1800" dirty="0" smtClean="0"/>
          </a:p>
        </p:txBody>
      </p:sp>
      <p:sp>
        <p:nvSpPr>
          <p:cNvPr id="109572" name="כותרת 8"/>
          <p:cNvSpPr>
            <a:spLocks noGrp="1"/>
          </p:cNvSpPr>
          <p:nvPr>
            <p:ph type="title"/>
          </p:nvPr>
        </p:nvSpPr>
        <p:spPr bwMode="auto">
          <a:xfrm>
            <a:off x="231775"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14</a:t>
            </a:r>
            <a:endParaRPr lang="he-IL" sz="1800" dirty="0" smtClean="0"/>
          </a:p>
        </p:txBody>
      </p:sp>
      <p:sp>
        <p:nvSpPr>
          <p:cNvPr id="10" name="TextBox 9"/>
          <p:cNvSpPr txBox="1"/>
          <p:nvPr/>
        </p:nvSpPr>
        <p:spPr>
          <a:xfrm>
            <a:off x="247650" y="548680"/>
            <a:ext cx="8183563" cy="59086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a:t>
            </a:r>
            <a:r>
              <a:rPr lang="he-IL" b="1" kern="0" dirty="0" smtClean="0">
                <a:solidFill>
                  <a:srgbClr val="1D4C72"/>
                </a:solidFill>
                <a:latin typeface="Arial"/>
                <a:cs typeface="Arial"/>
              </a:rPr>
              <a:t>14: </a:t>
            </a:r>
            <a:r>
              <a:rPr lang="he-IL" kern="0" dirty="0">
                <a:solidFill>
                  <a:srgbClr val="1D4C72"/>
                </a:solidFill>
                <a:latin typeface="Arial"/>
                <a:cs typeface="Arial"/>
              </a:rPr>
              <a:t>בגרות תשס"א</a:t>
            </a:r>
          </a:p>
          <a:p>
            <a:pPr fontAlgn="auto">
              <a:spcBef>
                <a:spcPts val="0"/>
              </a:spcBef>
              <a:spcAft>
                <a:spcPts val="0"/>
              </a:spcAft>
              <a:defRPr/>
            </a:pPr>
            <a:r>
              <a:rPr lang="he-IL" kern="0" dirty="0">
                <a:solidFill>
                  <a:srgbClr val="1D4C72"/>
                </a:solidFill>
                <a:latin typeface="Arial"/>
                <a:cs typeface="Arial"/>
              </a:rPr>
              <a:t>במעבדה נלקחו קטעים של </a:t>
            </a:r>
            <a:r>
              <a:rPr lang="en-US" kern="0" dirty="0">
                <a:solidFill>
                  <a:srgbClr val="1D4C72"/>
                </a:solidFill>
                <a:latin typeface="Arial"/>
                <a:cs typeface="Arial"/>
              </a:rPr>
              <a:t>RNA</a:t>
            </a:r>
            <a:r>
              <a:rPr lang="he-IL" kern="0" dirty="0">
                <a:solidFill>
                  <a:srgbClr val="1D4C72"/>
                </a:solidFill>
                <a:latin typeface="Arial"/>
                <a:cs typeface="Arial"/>
              </a:rPr>
              <a:t>-שליח (</a:t>
            </a:r>
            <a:r>
              <a:rPr lang="en-US" kern="0" dirty="0">
                <a:solidFill>
                  <a:srgbClr val="1D4C72"/>
                </a:solidFill>
                <a:latin typeface="Arial"/>
                <a:cs typeface="Arial"/>
              </a:rPr>
              <a:t>m-RNA</a:t>
            </a:r>
            <a:r>
              <a:rPr lang="he-IL" kern="0" dirty="0">
                <a:solidFill>
                  <a:srgbClr val="1D4C72"/>
                </a:solidFill>
                <a:latin typeface="Arial"/>
                <a:cs typeface="Arial"/>
              </a:rPr>
              <a:t>) מן הציטופלזמה של תא אאוקריוטי,</a:t>
            </a:r>
          </a:p>
          <a:p>
            <a:pPr fontAlgn="auto">
              <a:spcBef>
                <a:spcPts val="0"/>
              </a:spcBef>
              <a:spcAft>
                <a:spcPts val="0"/>
              </a:spcAft>
              <a:defRPr/>
            </a:pPr>
            <a:r>
              <a:rPr lang="he-IL" kern="0" dirty="0">
                <a:solidFill>
                  <a:srgbClr val="1D4C72"/>
                </a:solidFill>
                <a:latin typeface="Arial"/>
                <a:cs typeface="Arial"/>
              </a:rPr>
              <a:t>וכן קטעים של גדילי</a:t>
            </a:r>
            <a:r>
              <a:rPr lang="en-US" kern="0" dirty="0">
                <a:solidFill>
                  <a:srgbClr val="1D4C72"/>
                </a:solidFill>
                <a:latin typeface="Arial"/>
                <a:cs typeface="Arial"/>
              </a:rPr>
              <a:t>DNA </a:t>
            </a:r>
            <a:r>
              <a:rPr lang="he-IL" kern="0" dirty="0">
                <a:solidFill>
                  <a:srgbClr val="1D4C72"/>
                </a:solidFill>
                <a:latin typeface="Arial"/>
                <a:cs typeface="Arial"/>
              </a:rPr>
              <a:t> שעליהם תועתק אותו ה־</a:t>
            </a:r>
            <a:r>
              <a:rPr lang="en-US" kern="0" dirty="0">
                <a:solidFill>
                  <a:srgbClr val="1D4C72"/>
                </a:solidFill>
                <a:latin typeface="Arial"/>
                <a:cs typeface="Arial"/>
              </a:rPr>
              <a:t>RNA</a:t>
            </a:r>
            <a:r>
              <a:rPr lang="he-IL" kern="0" dirty="0">
                <a:solidFill>
                  <a:srgbClr val="1D4C72"/>
                </a:solidFill>
                <a:latin typeface="Arial"/>
                <a:cs typeface="Arial"/>
              </a:rPr>
              <a:t>-שליח.</a:t>
            </a:r>
          </a:p>
          <a:p>
            <a:pPr fontAlgn="auto">
              <a:spcBef>
                <a:spcPts val="0"/>
              </a:spcBef>
              <a:spcAft>
                <a:spcPts val="0"/>
              </a:spcAft>
              <a:defRPr/>
            </a:pPr>
            <a:r>
              <a:rPr lang="he-IL" kern="0" dirty="0">
                <a:solidFill>
                  <a:schemeClr val="tx2"/>
                </a:solidFill>
                <a:latin typeface="Arial"/>
                <a:cs typeface="Arial"/>
              </a:rPr>
              <a:t>באיור שלפניכם תיאור סכמטי של צימוד </a:t>
            </a:r>
            <a:r>
              <a:rPr lang="he-IL" kern="0" dirty="0">
                <a:solidFill>
                  <a:srgbClr val="1D4C72"/>
                </a:solidFill>
                <a:latin typeface="Arial"/>
                <a:cs typeface="Arial"/>
              </a:rPr>
              <a:t>(היברידיזציה) של קטעי ה־</a:t>
            </a:r>
            <a:r>
              <a:rPr lang="en-US" kern="0" dirty="0">
                <a:solidFill>
                  <a:srgbClr val="1D4C72"/>
                </a:solidFill>
                <a:latin typeface="Arial"/>
                <a:cs typeface="Arial"/>
              </a:rPr>
              <a:t>DNA</a:t>
            </a:r>
            <a:r>
              <a:rPr lang="he-IL" kern="0" dirty="0">
                <a:solidFill>
                  <a:srgbClr val="1D4C72"/>
                </a:solidFill>
                <a:latin typeface="Arial"/>
                <a:cs typeface="Arial"/>
              </a:rPr>
              <a:t> </a:t>
            </a:r>
            <a:r>
              <a:rPr lang="he-IL" kern="0" dirty="0" err="1">
                <a:solidFill>
                  <a:srgbClr val="1D4C72"/>
                </a:solidFill>
                <a:latin typeface="Arial"/>
                <a:cs typeface="Arial"/>
              </a:rPr>
              <a:t>וה</a:t>
            </a:r>
            <a:r>
              <a:rPr lang="he-IL" kern="0" dirty="0">
                <a:solidFill>
                  <a:srgbClr val="1D4C72"/>
                </a:solidFill>
                <a:latin typeface="Arial"/>
                <a:cs typeface="Arial"/>
              </a:rPr>
              <a:t>־</a:t>
            </a:r>
            <a:r>
              <a:rPr lang="en-US" kern="0" dirty="0">
                <a:solidFill>
                  <a:srgbClr val="1D4C72"/>
                </a:solidFill>
                <a:latin typeface="Arial"/>
                <a:cs typeface="Arial"/>
              </a:rPr>
              <a:t>RNA</a:t>
            </a:r>
            <a:r>
              <a:rPr lang="he-IL" kern="0" dirty="0">
                <a:solidFill>
                  <a:srgbClr val="1D4C72"/>
                </a:solidFill>
                <a:latin typeface="Arial"/>
                <a:cs typeface="Arial"/>
              </a:rPr>
              <a:t>-שליח שנעשה במעבדה.</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רצף הבסיסים של קטע ה־</a:t>
            </a:r>
            <a:r>
              <a:rPr lang="en-US" kern="0" dirty="0">
                <a:solidFill>
                  <a:srgbClr val="1D4C72"/>
                </a:solidFill>
                <a:latin typeface="Arial"/>
                <a:cs typeface="Arial"/>
              </a:rPr>
              <a:t>DNA</a:t>
            </a:r>
            <a:r>
              <a:rPr lang="he-IL" kern="0" dirty="0">
                <a:solidFill>
                  <a:srgbClr val="1D4C72"/>
                </a:solidFill>
                <a:latin typeface="Arial"/>
                <a:cs typeface="Arial"/>
              </a:rPr>
              <a:t> הוא:  </a:t>
            </a:r>
            <a:r>
              <a:rPr lang="en-US" kern="0" dirty="0">
                <a:solidFill>
                  <a:srgbClr val="1D4C72"/>
                </a:solidFill>
                <a:latin typeface="Arial"/>
                <a:cs typeface="Arial"/>
              </a:rPr>
              <a:t>A G A C C T G G A C C T  G G A C A A G A </a:t>
            </a:r>
          </a:p>
          <a:p>
            <a:pPr fontAlgn="auto">
              <a:spcBef>
                <a:spcPts val="0"/>
              </a:spcBef>
              <a:spcAft>
                <a:spcPts val="0"/>
              </a:spcAft>
              <a:defRPr/>
            </a:pPr>
            <a:r>
              <a:rPr lang="he-IL" kern="0" dirty="0">
                <a:solidFill>
                  <a:srgbClr val="1D4C72"/>
                </a:solidFill>
                <a:latin typeface="Arial"/>
                <a:cs typeface="Arial"/>
              </a:rPr>
              <a:t>                                                    </a:t>
            </a:r>
            <a:r>
              <a:rPr lang="pt-BR" kern="0" dirty="0">
                <a:solidFill>
                  <a:schemeClr val="accent3"/>
                </a:solidFill>
                <a:latin typeface="Arial"/>
                <a:cs typeface="Arial"/>
              </a:rPr>
              <a:t> </a:t>
            </a:r>
            <a:endParaRPr lang="he-IL" kern="0" dirty="0">
              <a:solidFill>
                <a:schemeClr val="accent3"/>
              </a:solidFill>
              <a:latin typeface="Arial"/>
              <a:cs typeface="Arial"/>
            </a:endParaRPr>
          </a:p>
          <a:p>
            <a:pPr fontAlgn="auto">
              <a:spcBef>
                <a:spcPts val="0"/>
              </a:spcBef>
              <a:spcAft>
                <a:spcPts val="0"/>
              </a:spcAft>
              <a:defRPr/>
            </a:pPr>
            <a:r>
              <a:rPr lang="he-IL" kern="0" dirty="0">
                <a:solidFill>
                  <a:srgbClr val="1D4C72"/>
                </a:solidFill>
                <a:latin typeface="Arial"/>
                <a:cs typeface="Arial"/>
              </a:rPr>
              <a:t>רצף הבסיסים של קטע ה־</a:t>
            </a:r>
            <a:r>
              <a:rPr lang="en-US" kern="0" dirty="0">
                <a:solidFill>
                  <a:srgbClr val="1D4C72"/>
                </a:solidFill>
                <a:latin typeface="Arial"/>
                <a:cs typeface="Arial"/>
              </a:rPr>
              <a:t>RNA</a:t>
            </a:r>
            <a:r>
              <a:rPr lang="he-IL" kern="0" dirty="0">
                <a:solidFill>
                  <a:srgbClr val="1D4C72"/>
                </a:solidFill>
                <a:latin typeface="Arial"/>
                <a:cs typeface="Arial"/>
              </a:rPr>
              <a:t>-שליח הוא: </a:t>
            </a:r>
            <a:r>
              <a:rPr lang="pt-BR" kern="0" dirty="0">
                <a:solidFill>
                  <a:schemeClr val="tx2"/>
                </a:solidFill>
                <a:latin typeface="Arial"/>
                <a:cs typeface="Arial"/>
              </a:rPr>
              <a:t>U C U G G G U U C U</a:t>
            </a:r>
            <a:endParaRPr lang="he-IL" kern="0" dirty="0">
              <a:solidFill>
                <a:schemeClr val="tx2"/>
              </a:solidFill>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solidFill>
                  <a:srgbClr val="1D4C72"/>
                </a:solidFill>
                <a:latin typeface="Arial"/>
                <a:cs typeface="Arial"/>
              </a:rPr>
              <a:t>א. מהו רצף הבסיסים </a:t>
            </a:r>
            <a:r>
              <a:rPr lang="he-IL" kern="0" dirty="0">
                <a:solidFill>
                  <a:schemeClr val="tx2"/>
                </a:solidFill>
                <a:latin typeface="Arial"/>
                <a:cs typeface="Arial"/>
              </a:rPr>
              <a:t>בחלק 2</a:t>
            </a:r>
            <a:r>
              <a:rPr lang="he-IL" kern="0" dirty="0">
                <a:solidFill>
                  <a:srgbClr val="1D4C72"/>
                </a:solidFill>
                <a:latin typeface="Arial"/>
                <a:cs typeface="Arial"/>
              </a:rPr>
              <a:t> ב־</a:t>
            </a:r>
            <a:r>
              <a:rPr lang="en-US" kern="0" dirty="0">
                <a:solidFill>
                  <a:srgbClr val="1D4C72"/>
                </a:solidFill>
                <a:latin typeface="Arial"/>
                <a:cs typeface="Arial"/>
              </a:rPr>
              <a:t>DNA</a:t>
            </a:r>
            <a:r>
              <a:rPr lang="he-IL" kern="0" dirty="0">
                <a:solidFill>
                  <a:srgbClr val="1D4C72"/>
                </a:solidFill>
                <a:latin typeface="Arial"/>
                <a:cs typeface="Arial"/>
              </a:rPr>
              <a:t> שבאיור?</a:t>
            </a:r>
          </a:p>
          <a:p>
            <a:pPr fontAlgn="auto">
              <a:spcBef>
                <a:spcPts val="0"/>
              </a:spcBef>
              <a:spcAft>
                <a:spcPts val="0"/>
              </a:spcAft>
              <a:defRPr/>
            </a:pPr>
            <a:r>
              <a:rPr lang="he-IL" kern="0" dirty="0">
                <a:solidFill>
                  <a:srgbClr val="1D4C72"/>
                </a:solidFill>
                <a:latin typeface="Arial"/>
                <a:cs typeface="Arial"/>
              </a:rPr>
              <a:t>ב. אם יחזרו על הבדיקה, אך במקום</a:t>
            </a:r>
            <a:r>
              <a:rPr lang="en-US" kern="0" dirty="0">
                <a:solidFill>
                  <a:srgbClr val="1D4C72"/>
                </a:solidFill>
                <a:latin typeface="Arial"/>
                <a:cs typeface="Arial"/>
              </a:rPr>
              <a:t>RNA </a:t>
            </a:r>
            <a:r>
              <a:rPr lang="he-IL" kern="0" dirty="0">
                <a:solidFill>
                  <a:srgbClr val="1D4C72"/>
                </a:solidFill>
                <a:latin typeface="Arial"/>
                <a:cs typeface="Arial"/>
              </a:rPr>
              <a:t>-שליח מן הציטופלזמה, ייקחו</a:t>
            </a:r>
            <a:r>
              <a:rPr lang="en-US" kern="0" dirty="0">
                <a:solidFill>
                  <a:srgbClr val="1D4C72"/>
                </a:solidFill>
                <a:latin typeface="Arial"/>
                <a:cs typeface="Arial"/>
              </a:rPr>
              <a:t>RNA </a:t>
            </a:r>
            <a:r>
              <a:rPr lang="he-IL" kern="0" dirty="0">
                <a:solidFill>
                  <a:srgbClr val="1D4C72"/>
                </a:solidFill>
                <a:latin typeface="Arial"/>
                <a:cs typeface="Arial"/>
              </a:rPr>
              <a:t>-שליח מן </a:t>
            </a:r>
          </a:p>
          <a:p>
            <a:pPr fontAlgn="auto">
              <a:spcBef>
                <a:spcPts val="0"/>
              </a:spcBef>
              <a:spcAft>
                <a:spcPts val="0"/>
              </a:spcAft>
              <a:defRPr/>
            </a:pPr>
            <a:r>
              <a:rPr lang="he-IL" kern="0" dirty="0">
                <a:solidFill>
                  <a:srgbClr val="1D4C72"/>
                </a:solidFill>
                <a:latin typeface="Arial"/>
                <a:cs typeface="Arial"/>
              </a:rPr>
              <a:t>    הגרעין, מיד לאחר תעתוקו, כיצד ייראה האיור? נמקו את תשובתכם.</a:t>
            </a:r>
          </a:p>
        </p:txBody>
      </p:sp>
      <p:pic>
        <p:nvPicPr>
          <p:cNvPr id="10957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249488"/>
            <a:ext cx="36004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CDB8C41-80CA-4598-9C64-92534499E28D}" type="slidenum">
              <a:rPr lang="he-IL" sz="1800" smtClean="0"/>
              <a:pPr fontAlgn="base">
                <a:spcBef>
                  <a:spcPct val="0"/>
                </a:spcBef>
                <a:spcAft>
                  <a:spcPct val="0"/>
                </a:spcAft>
                <a:defRPr/>
              </a:pPr>
              <a:t>49</a:t>
            </a:fld>
            <a:endParaRPr lang="he-IL" sz="1800" dirty="0" smtClean="0"/>
          </a:p>
        </p:txBody>
      </p:sp>
      <p:sp>
        <p:nvSpPr>
          <p:cNvPr id="11059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 תהליך השחבור</a:t>
            </a:r>
            <a:endParaRPr lang="he-IL" sz="1800" smtClean="0"/>
          </a:p>
        </p:txBody>
      </p:sp>
      <p:sp>
        <p:nvSpPr>
          <p:cNvPr id="10" name="TextBox 9"/>
          <p:cNvSpPr txBox="1"/>
          <p:nvPr/>
        </p:nvSpPr>
        <p:spPr>
          <a:xfrm>
            <a:off x="247650" y="548680"/>
            <a:ext cx="8183563" cy="23082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14: </a:t>
            </a:r>
            <a:r>
              <a:rPr lang="he-IL" kern="0" dirty="0">
                <a:solidFill>
                  <a:srgbClr val="1D4C72"/>
                </a:solidFill>
                <a:latin typeface="Arial"/>
                <a:cs typeface="Arial"/>
              </a:rPr>
              <a:t>בגרות תשס"א</a:t>
            </a:r>
          </a:p>
          <a:p>
            <a:pPr fontAlgn="auto">
              <a:spcBef>
                <a:spcPts val="0"/>
              </a:spcBef>
              <a:spcAft>
                <a:spcPts val="0"/>
              </a:spcAft>
              <a:defRPr/>
            </a:pPr>
            <a:r>
              <a:rPr lang="he-IL" kern="0" dirty="0">
                <a:solidFill>
                  <a:srgbClr val="1D4C72"/>
                </a:solidFill>
                <a:latin typeface="Arial"/>
                <a:cs typeface="Arial"/>
              </a:rPr>
              <a:t>רצף הבסיסים של קטע ה־</a:t>
            </a:r>
            <a:r>
              <a:rPr lang="en-US" kern="0" dirty="0">
                <a:solidFill>
                  <a:srgbClr val="1D4C72"/>
                </a:solidFill>
                <a:latin typeface="Arial"/>
                <a:cs typeface="Arial"/>
              </a:rPr>
              <a:t>DNA</a:t>
            </a:r>
            <a:r>
              <a:rPr lang="he-IL" kern="0" dirty="0">
                <a:solidFill>
                  <a:srgbClr val="1D4C72"/>
                </a:solidFill>
                <a:latin typeface="Arial"/>
                <a:cs typeface="Arial"/>
              </a:rPr>
              <a:t> הוא:</a:t>
            </a:r>
            <a:r>
              <a:rPr lang="en-US" kern="0" dirty="0">
                <a:solidFill>
                  <a:srgbClr val="1D4C72"/>
                </a:solidFill>
                <a:latin typeface="Arial"/>
                <a:cs typeface="Arial"/>
              </a:rPr>
              <a:t>A G A C C T G G A C C T  G G A C A A G A </a:t>
            </a:r>
          </a:p>
          <a:p>
            <a:pPr fontAlgn="auto">
              <a:spcBef>
                <a:spcPts val="0"/>
              </a:spcBef>
              <a:spcAft>
                <a:spcPts val="0"/>
              </a:spcAft>
              <a:defRPr/>
            </a:pPr>
            <a:r>
              <a:rPr lang="he-IL" kern="0" dirty="0">
                <a:solidFill>
                  <a:srgbClr val="1D4C72"/>
                </a:solidFill>
                <a:latin typeface="Arial"/>
                <a:cs typeface="Arial"/>
              </a:rPr>
              <a:t>רצף הבסיסים של קטע ה־</a:t>
            </a:r>
            <a:r>
              <a:rPr lang="en-US" kern="0" dirty="0">
                <a:solidFill>
                  <a:srgbClr val="1D4C72"/>
                </a:solidFill>
                <a:latin typeface="Arial"/>
                <a:cs typeface="Arial"/>
              </a:rPr>
              <a:t>RNA</a:t>
            </a:r>
            <a:r>
              <a:rPr lang="he-IL" kern="0" dirty="0">
                <a:solidFill>
                  <a:srgbClr val="1D4C72"/>
                </a:solidFill>
                <a:latin typeface="Arial"/>
                <a:cs typeface="Arial"/>
              </a:rPr>
              <a:t>-שליח הוא:</a:t>
            </a:r>
            <a:r>
              <a:rPr lang="en-US" kern="0" dirty="0">
                <a:solidFill>
                  <a:srgbClr val="1D4C72"/>
                </a:solidFill>
                <a:latin typeface="Arial"/>
                <a:cs typeface="Arial"/>
              </a:rPr>
              <a:t>U U C U G G A G U U C </a:t>
            </a:r>
          </a:p>
          <a:p>
            <a:pPr fontAlgn="auto">
              <a:spcBef>
                <a:spcPts val="0"/>
              </a:spcBef>
              <a:spcAft>
                <a:spcPts val="0"/>
              </a:spcAft>
              <a:defRPr/>
            </a:pPr>
            <a:r>
              <a:rPr lang="he-IL" kern="0" dirty="0">
                <a:solidFill>
                  <a:srgbClr val="1D4C72"/>
                </a:solidFill>
                <a:latin typeface="Arial"/>
                <a:cs typeface="Arial"/>
              </a:rPr>
              <a:t>א. מהו רצף הבסיסים בחלק </a:t>
            </a:r>
            <a:r>
              <a:rPr lang="he-IL" kern="0" dirty="0" smtClean="0">
                <a:solidFill>
                  <a:srgbClr val="1D4C72"/>
                </a:solidFill>
                <a:latin typeface="Arial"/>
                <a:cs typeface="Arial"/>
              </a:rPr>
              <a:t>2 ב־</a:t>
            </a:r>
            <a:r>
              <a:rPr lang="en-US" kern="0" dirty="0">
                <a:solidFill>
                  <a:srgbClr val="1D4C72"/>
                </a:solidFill>
                <a:latin typeface="Arial"/>
                <a:cs typeface="Arial"/>
              </a:rPr>
              <a:t>DNA</a:t>
            </a:r>
            <a:r>
              <a:rPr lang="he-IL" kern="0" dirty="0">
                <a:solidFill>
                  <a:srgbClr val="1D4C72"/>
                </a:solidFill>
                <a:latin typeface="Arial"/>
                <a:cs typeface="Arial"/>
              </a:rPr>
              <a:t> שבאיור?</a:t>
            </a:r>
          </a:p>
          <a:p>
            <a:pPr fontAlgn="auto">
              <a:spcBef>
                <a:spcPts val="0"/>
              </a:spcBef>
              <a:spcAft>
                <a:spcPts val="0"/>
              </a:spcAft>
              <a:defRPr/>
            </a:pPr>
            <a:r>
              <a:rPr lang="he-IL" kern="0" dirty="0">
                <a:solidFill>
                  <a:srgbClr val="1D4C72"/>
                </a:solidFill>
                <a:latin typeface="Arial"/>
                <a:cs typeface="Arial"/>
              </a:rPr>
              <a:t>ב. אם יחזרו על הבדיקה, אך במקום</a:t>
            </a:r>
            <a:r>
              <a:rPr lang="en-US" kern="0" dirty="0">
                <a:solidFill>
                  <a:srgbClr val="1D4C72"/>
                </a:solidFill>
                <a:latin typeface="Arial"/>
                <a:cs typeface="Arial"/>
              </a:rPr>
              <a:t>RNA </a:t>
            </a:r>
            <a:r>
              <a:rPr lang="he-IL" kern="0" dirty="0">
                <a:solidFill>
                  <a:srgbClr val="1D4C72"/>
                </a:solidFill>
                <a:latin typeface="Arial"/>
                <a:cs typeface="Arial"/>
              </a:rPr>
              <a:t>-שליח מן הציטופלזמה ייקחו</a:t>
            </a:r>
            <a:r>
              <a:rPr lang="en-US" kern="0" dirty="0">
                <a:solidFill>
                  <a:srgbClr val="1D4C72"/>
                </a:solidFill>
                <a:latin typeface="Arial"/>
                <a:cs typeface="Arial"/>
              </a:rPr>
              <a:t>RNA </a:t>
            </a:r>
            <a:r>
              <a:rPr lang="he-IL" kern="0" dirty="0">
                <a:solidFill>
                  <a:srgbClr val="1D4C72"/>
                </a:solidFill>
                <a:latin typeface="Arial"/>
                <a:cs typeface="Arial"/>
              </a:rPr>
              <a:t>-שליח מן </a:t>
            </a:r>
          </a:p>
          <a:p>
            <a:pPr fontAlgn="auto">
              <a:spcBef>
                <a:spcPts val="0"/>
              </a:spcBef>
              <a:spcAft>
                <a:spcPts val="0"/>
              </a:spcAft>
              <a:defRPr/>
            </a:pPr>
            <a:r>
              <a:rPr lang="he-IL" kern="0" dirty="0">
                <a:solidFill>
                  <a:srgbClr val="1D4C72"/>
                </a:solidFill>
                <a:latin typeface="Arial"/>
                <a:cs typeface="Arial"/>
              </a:rPr>
              <a:t>    הגרעין מיד לאחר תעתוקו, כיצד ייראה האיור? נמקו את תשובתכם.</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sp>
        <p:nvSpPr>
          <p:cNvPr id="7" name="Rectangle 12"/>
          <p:cNvSpPr/>
          <p:nvPr/>
        </p:nvSpPr>
        <p:spPr>
          <a:xfrm>
            <a:off x="285750" y="4143375"/>
            <a:ext cx="8196263" cy="2381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רצף הבסיסים בחלק 2 ב־</a:t>
            </a:r>
            <a:r>
              <a:rPr lang="en-US" dirty="0">
                <a:solidFill>
                  <a:prstClr val="black"/>
                </a:solidFill>
              </a:rPr>
              <a:t>DNA</a:t>
            </a:r>
            <a:r>
              <a:rPr lang="he-IL" dirty="0">
                <a:solidFill>
                  <a:prstClr val="black"/>
                </a:solidFill>
              </a:rPr>
              <a:t> מסומן באדום:</a:t>
            </a:r>
          </a:p>
          <a:p>
            <a:pPr fontAlgn="auto">
              <a:spcBef>
                <a:spcPts val="0"/>
              </a:spcBef>
              <a:spcAft>
                <a:spcPts val="0"/>
              </a:spcAft>
              <a:defRPr/>
            </a:pPr>
            <a:r>
              <a:rPr lang="he-IL" kern="0" dirty="0">
                <a:solidFill>
                  <a:schemeClr val="tx1"/>
                </a:solidFill>
              </a:rPr>
              <a:t>רצף הבסיסים של קטע ה</a:t>
            </a:r>
            <a:r>
              <a:rPr lang="he-IL" dirty="0">
                <a:solidFill>
                  <a:prstClr val="black"/>
                </a:solidFill>
              </a:rPr>
              <a:t>־</a:t>
            </a:r>
            <a:r>
              <a:rPr lang="en-US" kern="0" dirty="0">
                <a:solidFill>
                  <a:schemeClr val="tx1"/>
                </a:solidFill>
              </a:rPr>
              <a:t>DNA</a:t>
            </a:r>
            <a:r>
              <a:rPr lang="he-IL" kern="0" dirty="0">
                <a:solidFill>
                  <a:schemeClr val="tx1"/>
                </a:solidFill>
              </a:rPr>
              <a:t> הוא:</a:t>
            </a:r>
            <a:r>
              <a:rPr lang="en-US" kern="0" dirty="0">
                <a:solidFill>
                  <a:schemeClr val="tx1"/>
                </a:solidFill>
              </a:rPr>
              <a:t>A G A C C </a:t>
            </a:r>
            <a:r>
              <a:rPr lang="en-US" kern="0" dirty="0">
                <a:solidFill>
                  <a:schemeClr val="accent3"/>
                </a:solidFill>
              </a:rPr>
              <a:t>T</a:t>
            </a:r>
            <a:r>
              <a:rPr lang="en-US" kern="0" dirty="0">
                <a:solidFill>
                  <a:schemeClr val="tx1"/>
                </a:solidFill>
              </a:rPr>
              <a:t> </a:t>
            </a:r>
            <a:r>
              <a:rPr lang="en-US" kern="0" dirty="0">
                <a:solidFill>
                  <a:schemeClr val="accent3"/>
                </a:solidFill>
              </a:rPr>
              <a:t>G G A C C TG G A </a:t>
            </a:r>
            <a:r>
              <a:rPr lang="en-US" kern="0" dirty="0">
                <a:solidFill>
                  <a:schemeClr val="tx1"/>
                </a:solidFill>
              </a:rPr>
              <a:t>C A A G A     </a:t>
            </a:r>
          </a:p>
          <a:p>
            <a:pPr fontAlgn="auto">
              <a:spcBef>
                <a:spcPts val="0"/>
              </a:spcBef>
              <a:spcAft>
                <a:spcPts val="0"/>
              </a:spcAft>
              <a:defRPr/>
            </a:pPr>
            <a:r>
              <a:rPr lang="he-IL" kern="0" dirty="0">
                <a:solidFill>
                  <a:schemeClr val="tx1"/>
                </a:solidFill>
              </a:rPr>
              <a:t>רצף הבסיסים של קטע ה</a:t>
            </a:r>
            <a:r>
              <a:rPr lang="he-IL" dirty="0">
                <a:solidFill>
                  <a:prstClr val="black"/>
                </a:solidFill>
              </a:rPr>
              <a:t>־</a:t>
            </a:r>
            <a:r>
              <a:rPr lang="en-US" kern="0" dirty="0">
                <a:solidFill>
                  <a:schemeClr val="tx1"/>
                </a:solidFill>
              </a:rPr>
              <a:t>RNA</a:t>
            </a:r>
            <a:r>
              <a:rPr lang="he-IL" kern="0" dirty="0">
                <a:solidFill>
                  <a:schemeClr val="tx1"/>
                </a:solidFill>
              </a:rPr>
              <a:t>-שליח:   </a:t>
            </a:r>
            <a:r>
              <a:rPr lang="pl-PL" kern="0" dirty="0">
                <a:solidFill>
                  <a:schemeClr val="tx1"/>
                </a:solidFill>
              </a:rPr>
              <a:t>U C U G G </a:t>
            </a:r>
            <a:r>
              <a:rPr lang="en-US" kern="0" dirty="0">
                <a:solidFill>
                  <a:schemeClr val="tx1"/>
                </a:solidFill>
              </a:rPr>
              <a:t>                                  </a:t>
            </a:r>
            <a:r>
              <a:rPr lang="pl-PL" kern="0" dirty="0">
                <a:solidFill>
                  <a:schemeClr val="tx1"/>
                </a:solidFill>
              </a:rPr>
              <a:t>G U U C U</a:t>
            </a:r>
          </a:p>
          <a:p>
            <a:pPr fontAlgn="auto">
              <a:spcBef>
                <a:spcPts val="0"/>
              </a:spcBef>
              <a:spcAft>
                <a:spcPts val="0"/>
              </a:spcAft>
              <a:defRPr/>
            </a:pPr>
            <a:endParaRPr lang="en-US" kern="0" dirty="0">
              <a:solidFill>
                <a:schemeClr val="tx1"/>
              </a:solidFill>
            </a:endParaRPr>
          </a:p>
          <a:p>
            <a:pPr fontAlgn="auto">
              <a:spcBef>
                <a:spcPts val="0"/>
              </a:spcBef>
              <a:spcAft>
                <a:spcPts val="0"/>
              </a:spcAft>
              <a:defRPr/>
            </a:pPr>
            <a:r>
              <a:rPr lang="he-IL" dirty="0">
                <a:solidFill>
                  <a:prstClr val="black"/>
                </a:solidFill>
              </a:rPr>
              <a:t>ב. </a:t>
            </a:r>
            <a:r>
              <a:rPr lang="he-IL" dirty="0">
                <a:solidFill>
                  <a:schemeClr val="tx1"/>
                </a:solidFill>
              </a:rPr>
              <a:t>אם יחזרו על הבדיקה עם </a:t>
            </a:r>
            <a:r>
              <a:rPr lang="en-US" dirty="0">
                <a:solidFill>
                  <a:schemeClr val="tx1"/>
                </a:solidFill>
              </a:rPr>
              <a:t>RNA</a:t>
            </a:r>
            <a:r>
              <a:rPr lang="he-IL" dirty="0">
                <a:solidFill>
                  <a:schemeClr val="tx1"/>
                </a:solidFill>
              </a:rPr>
              <a:t>-שליח מן הגרעין מיד לאחר התעתוק, הם יהיו שווים באורכם וההתאמה ביניהם תהיה מלאה, מכיוון שה</a:t>
            </a:r>
            <a:r>
              <a:rPr lang="he-IL" dirty="0">
                <a:solidFill>
                  <a:prstClr val="black"/>
                </a:solidFill>
              </a:rPr>
              <a:t>־</a:t>
            </a:r>
            <a:r>
              <a:rPr lang="en-US" dirty="0">
                <a:solidFill>
                  <a:schemeClr val="tx1"/>
                </a:solidFill>
              </a:rPr>
              <a:t>RNA</a:t>
            </a:r>
            <a:r>
              <a:rPr lang="he-IL" dirty="0">
                <a:solidFill>
                  <a:schemeClr val="tx1"/>
                </a:solidFill>
              </a:rPr>
              <a:t>-שליח עדיין לא עבר תהליך שחבור, ועדיין לא הוסרו ממנו קטעים</a:t>
            </a:r>
            <a:r>
              <a:rPr lang="he-IL" dirty="0">
                <a:solidFill>
                  <a:prstClr val="black"/>
                </a:solidFill>
              </a:rPr>
              <a:t>.</a:t>
            </a:r>
          </a:p>
        </p:txBody>
      </p:sp>
      <p:pic>
        <p:nvPicPr>
          <p:cNvPr id="11059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492375"/>
            <a:ext cx="36004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9"/>
          <p:cNvSpPr>
            <a:spLocks noGrp="1"/>
          </p:cNvSpPr>
          <p:nvPr>
            <p:ph type="title"/>
          </p:nvPr>
        </p:nvSpPr>
        <p:spPr>
          <a:xfrm>
            <a:off x="0" y="36935"/>
            <a:ext cx="8985176" cy="439737"/>
          </a:xfrm>
        </p:spPr>
        <p:txBody>
          <a:bodyPr/>
          <a:lstStyle/>
          <a:p>
            <a:pPr fontAlgn="auto">
              <a:defRPr/>
            </a:pPr>
            <a:r>
              <a:rPr lang="he-IL" sz="1800" b="1" dirty="0">
                <a:solidFill>
                  <a:srgbClr val="FF6600"/>
                </a:solidFill>
              </a:rPr>
              <a:t>המידע הגנטי קובע את התכונות דרך קביעת סוג החלבונים הנוצרים </a:t>
            </a:r>
            <a:r>
              <a:rPr lang="he-IL" sz="1800" b="1" dirty="0" smtClean="0">
                <a:solidFill>
                  <a:srgbClr val="FF6600"/>
                </a:solidFill>
              </a:rPr>
              <a:t>בתאים: סימולציה</a:t>
            </a:r>
            <a:endParaRPr lang="he-IL" dirty="0"/>
          </a:p>
        </p:txBody>
      </p:sp>
      <p:sp>
        <p:nvSpPr>
          <p:cNvPr id="1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1DCE9EC-0B71-4EA2-ABF1-5C49D1E981D6}" type="slidenum">
              <a:rPr lang="he-IL" sz="1200" smtClean="0">
                <a:solidFill>
                  <a:srgbClr val="FFFFFF">
                    <a:lumMod val="85000"/>
                  </a:srgbClr>
                </a:solidFill>
              </a:rPr>
              <a:pPr fontAlgn="base">
                <a:spcBef>
                  <a:spcPct val="0"/>
                </a:spcBef>
                <a:spcAft>
                  <a:spcPct val="0"/>
                </a:spcAft>
                <a:defRPr/>
              </a:pPr>
              <a:t>5</a:t>
            </a:fld>
            <a:endParaRPr lang="he-IL" sz="1200" dirty="0" smtClean="0">
              <a:solidFill>
                <a:srgbClr val="FFFFFF">
                  <a:lumMod val="85000"/>
                </a:srgbClr>
              </a:solidFill>
            </a:endParaRP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671" y="938212"/>
            <a:ext cx="8485239" cy="385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444738" y="5013176"/>
            <a:ext cx="8389937" cy="66995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smtClean="0">
                <a:solidFill>
                  <a:prstClr val="black"/>
                </a:solidFill>
                <a:hlinkClick r:id="rId3"/>
              </a:rPr>
              <a:t>בסימולציה</a:t>
            </a:r>
            <a:r>
              <a:rPr lang="he-IL" kern="0" dirty="0" smtClean="0">
                <a:solidFill>
                  <a:prstClr val="black"/>
                </a:solidFill>
              </a:rPr>
              <a:t> מתואר הקשר בין הגן המקודד לאנזים המייצר מלנין ובין תכונת צבע העור.</a:t>
            </a:r>
          </a:p>
          <a:p>
            <a:pPr fontAlgn="auto">
              <a:spcBef>
                <a:spcPts val="0"/>
              </a:spcBef>
              <a:spcAft>
                <a:spcPts val="0"/>
              </a:spcAft>
              <a:defRPr/>
            </a:pPr>
            <a:r>
              <a:rPr lang="he-IL" kern="0" dirty="0" smtClean="0">
                <a:solidFill>
                  <a:prstClr val="black"/>
                </a:solidFill>
              </a:rPr>
              <a:t>ליקוי בגן (מוטציה) עלול לגרום ללבקנות. גם במצגת "מוטציות" יש קישור לסימולציה זו.</a:t>
            </a:r>
          </a:p>
          <a:p>
            <a:pPr fontAlgn="auto">
              <a:spcBef>
                <a:spcPts val="0"/>
              </a:spcBef>
              <a:spcAft>
                <a:spcPts val="0"/>
              </a:spcAft>
              <a:defRPr/>
            </a:pPr>
            <a:endParaRPr lang="he-IL" kern="0" dirty="0" smtClean="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smtClean="0">
                <a:solidFill>
                  <a:prstClr val="black"/>
                </a:solidFill>
              </a:rPr>
              <a:t>במצגת זו נעסוק בתהליך יצירת החלבונים בתא על פי המידע בגנים.</a:t>
            </a: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8443066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15:</a:t>
            </a:r>
          </a:p>
          <a:p>
            <a:pPr>
              <a:defRPr/>
            </a:pPr>
            <a:r>
              <a:rPr lang="he-IL" dirty="0">
                <a:solidFill>
                  <a:schemeClr val="tx2"/>
                </a:solidFill>
              </a:rPr>
              <a:t>רצפי החומצות האמיניות בחלבונים שבגוף האדם נקבעים על ידי:</a:t>
            </a:r>
            <a:endParaRPr lang="en-US" dirty="0">
              <a:solidFill>
                <a:schemeClr val="tx2"/>
              </a:solidFill>
            </a:endParaRPr>
          </a:p>
          <a:p>
            <a:pPr>
              <a:defRPr/>
            </a:pPr>
            <a:r>
              <a:rPr lang="he-IL" dirty="0">
                <a:solidFill>
                  <a:schemeClr val="tx2"/>
                </a:solidFill>
              </a:rPr>
              <a:t>א. האנזימים המופרשים במערכת העיכול.</a:t>
            </a:r>
            <a:endParaRPr lang="en-US" dirty="0">
              <a:solidFill>
                <a:schemeClr val="tx2"/>
              </a:solidFill>
            </a:endParaRPr>
          </a:p>
          <a:p>
            <a:pPr>
              <a:defRPr/>
            </a:pPr>
            <a:r>
              <a:rPr lang="he-IL" dirty="0">
                <a:solidFill>
                  <a:schemeClr val="tx2"/>
                </a:solidFill>
              </a:rPr>
              <a:t>ב. החלבונים המרכיבים את המזון.</a:t>
            </a:r>
            <a:endParaRPr lang="en-US" dirty="0">
              <a:solidFill>
                <a:schemeClr val="tx2"/>
              </a:solidFill>
            </a:endParaRPr>
          </a:p>
          <a:p>
            <a:pPr>
              <a:defRPr/>
            </a:pPr>
            <a:r>
              <a:rPr lang="he-IL" dirty="0">
                <a:solidFill>
                  <a:schemeClr val="tx2"/>
                </a:solidFill>
              </a:rPr>
              <a:t>ג. החומצות האמיניות הנספגות לדם.</a:t>
            </a:r>
            <a:endParaRPr lang="en-US" dirty="0">
              <a:solidFill>
                <a:schemeClr val="tx2"/>
              </a:solidFill>
            </a:endParaRPr>
          </a:p>
          <a:p>
            <a:pPr>
              <a:defRPr/>
            </a:pPr>
            <a:r>
              <a:rPr lang="he-IL" dirty="0">
                <a:solidFill>
                  <a:schemeClr val="tx2"/>
                </a:solidFill>
              </a:rPr>
              <a:t>ד. המידע ב</a:t>
            </a:r>
            <a:r>
              <a:rPr lang="he-IL" dirty="0">
                <a:solidFill>
                  <a:schemeClr val="tx2"/>
                </a:solidFill>
                <a:latin typeface="Arial"/>
                <a:cs typeface="Arial"/>
              </a:rPr>
              <a:t>־</a:t>
            </a:r>
            <a:r>
              <a:rPr lang="en-US" dirty="0">
                <a:solidFill>
                  <a:schemeClr val="tx2"/>
                </a:solidFill>
              </a:rPr>
              <a:t>DNA</a:t>
            </a:r>
            <a:r>
              <a:rPr lang="he-IL" dirty="0">
                <a:solidFill>
                  <a:schemeClr val="tx2"/>
                </a:solidFill>
              </a:rPr>
              <a:t> שבתאים.</a:t>
            </a:r>
            <a:endParaRPr lang="en-US" dirty="0">
              <a:solidFill>
                <a:schemeClr val="tx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96397F8-2013-41DF-BE45-7EC2D554377D}" type="slidenum">
              <a:rPr lang="he-IL" sz="1800" smtClean="0"/>
              <a:pPr fontAlgn="base">
                <a:spcBef>
                  <a:spcPct val="0"/>
                </a:spcBef>
                <a:spcAft>
                  <a:spcPct val="0"/>
                </a:spcAft>
                <a:defRPr/>
              </a:pPr>
              <a:t>50</a:t>
            </a:fld>
            <a:endParaRPr lang="he-IL" sz="1800" dirty="0" smtClean="0"/>
          </a:p>
        </p:txBody>
      </p:sp>
      <p:sp>
        <p:nvSpPr>
          <p:cNvPr id="11162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15: שאלה רב-ברירתית</a:t>
            </a:r>
            <a:endParaRPr lang="he-IL" sz="1800" dirty="0" smtClean="0"/>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5300" y="2924175"/>
            <a:ext cx="8196263"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r>
              <a:rPr lang="he-IL" dirty="0" smtClean="0">
                <a:solidFill>
                  <a:prstClr val="black"/>
                </a:solidFill>
              </a:rPr>
              <a:t>'.</a:t>
            </a:r>
            <a:endParaRPr lang="he-IL" dirty="0">
              <a:solidFill>
                <a:prstClr val="black"/>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C13B9B-5551-463B-A16C-73C11E9702E1}" type="slidenum">
              <a:rPr lang="he-IL" sz="1800" smtClean="0"/>
              <a:pPr fontAlgn="base">
                <a:spcBef>
                  <a:spcPct val="0"/>
                </a:spcBef>
                <a:spcAft>
                  <a:spcPct val="0"/>
                </a:spcAft>
                <a:defRPr/>
              </a:pPr>
              <a:t>51</a:t>
            </a:fld>
            <a:endParaRPr lang="he-IL" sz="1800" dirty="0" smtClean="0"/>
          </a:p>
        </p:txBody>
      </p:sp>
      <p:sp>
        <p:nvSpPr>
          <p:cNvPr id="112645"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TextBox 6"/>
          <p:cNvSpPr txBox="1"/>
          <p:nvPr/>
        </p:nvSpPr>
        <p:spPr>
          <a:xfrm>
            <a:off x="285750" y="50006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a:t>
            </a:r>
            <a:r>
              <a:rPr lang="he-IL" b="1" dirty="0" smtClean="0">
                <a:solidFill>
                  <a:schemeClr val="tx2"/>
                </a:solidFill>
                <a:latin typeface="Arial"/>
                <a:cs typeface="Arial"/>
              </a:rPr>
              <a:t>15:</a:t>
            </a:r>
            <a:endParaRPr lang="he-IL" b="1" dirty="0">
              <a:solidFill>
                <a:schemeClr val="tx2"/>
              </a:solidFill>
              <a:latin typeface="Arial"/>
              <a:cs typeface="Arial"/>
            </a:endParaRPr>
          </a:p>
          <a:p>
            <a:pPr>
              <a:defRPr/>
            </a:pPr>
            <a:r>
              <a:rPr lang="he-IL" dirty="0">
                <a:solidFill>
                  <a:schemeClr val="tx2"/>
                </a:solidFill>
              </a:rPr>
              <a:t>רצפי החומצות האמיניות בחלבונים שבגוף האדם נקבעים על ידי:</a:t>
            </a:r>
            <a:endParaRPr lang="en-US" dirty="0">
              <a:solidFill>
                <a:schemeClr val="tx2"/>
              </a:solidFill>
            </a:endParaRPr>
          </a:p>
          <a:p>
            <a:pPr>
              <a:defRPr/>
            </a:pPr>
            <a:r>
              <a:rPr lang="he-IL" dirty="0">
                <a:solidFill>
                  <a:schemeClr val="tx2"/>
                </a:solidFill>
              </a:rPr>
              <a:t>א. האנזימים המופרשים במערכת העיכול.</a:t>
            </a:r>
            <a:endParaRPr lang="en-US" dirty="0">
              <a:solidFill>
                <a:schemeClr val="tx2"/>
              </a:solidFill>
            </a:endParaRPr>
          </a:p>
          <a:p>
            <a:pPr>
              <a:defRPr/>
            </a:pPr>
            <a:r>
              <a:rPr lang="he-IL" dirty="0">
                <a:solidFill>
                  <a:schemeClr val="tx2"/>
                </a:solidFill>
              </a:rPr>
              <a:t>ב. החלבונים המרכיבים את המזון.</a:t>
            </a:r>
            <a:endParaRPr lang="en-US" dirty="0">
              <a:solidFill>
                <a:schemeClr val="tx2"/>
              </a:solidFill>
            </a:endParaRPr>
          </a:p>
          <a:p>
            <a:pPr>
              <a:defRPr/>
            </a:pPr>
            <a:r>
              <a:rPr lang="he-IL" dirty="0">
                <a:solidFill>
                  <a:schemeClr val="tx2"/>
                </a:solidFill>
              </a:rPr>
              <a:t>ג. החומצות האמיניות הנספגות לדם.</a:t>
            </a:r>
            <a:endParaRPr lang="en-US" dirty="0">
              <a:solidFill>
                <a:schemeClr val="tx2"/>
              </a:solidFill>
            </a:endParaRPr>
          </a:p>
          <a:p>
            <a:pPr>
              <a:defRPr/>
            </a:pPr>
            <a:r>
              <a:rPr lang="he-IL" dirty="0">
                <a:solidFill>
                  <a:schemeClr val="tx2"/>
                </a:solidFill>
              </a:rPr>
              <a:t>ד. המידע ב</a:t>
            </a:r>
            <a:r>
              <a:rPr lang="he-IL" dirty="0">
                <a:solidFill>
                  <a:schemeClr val="tx2"/>
                </a:solidFill>
                <a:latin typeface="Arial"/>
                <a:cs typeface="Arial"/>
              </a:rPr>
              <a:t>־</a:t>
            </a:r>
            <a:r>
              <a:rPr lang="en-US" dirty="0">
                <a:solidFill>
                  <a:schemeClr val="tx2"/>
                </a:solidFill>
              </a:rPr>
              <a:t>DNA</a:t>
            </a:r>
            <a:r>
              <a:rPr lang="he-IL" dirty="0">
                <a:solidFill>
                  <a:schemeClr val="tx2"/>
                </a:solidFill>
              </a:rPr>
              <a:t> שבתאים.</a:t>
            </a:r>
            <a:endParaRPr lang="en-US" dirty="0">
              <a:solidFill>
                <a:schemeClr val="tx2"/>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16:</a:t>
            </a:r>
          </a:p>
          <a:p>
            <a:pPr>
              <a:defRPr/>
            </a:pPr>
            <a:r>
              <a:rPr lang="he-IL" dirty="0">
                <a:solidFill>
                  <a:schemeClr val="tx2"/>
                </a:solidFill>
              </a:rPr>
              <a:t>לעתים נדירות נולדים תינוקות שאינם יכולים לעכל סוכר חלב (לקטוז). אצל תינוקות אלו, רצף החומצות האמיניות באנזים המפרק סוכר חלב שונה מהרצף באנזים זה אצל תינוקות בריאים. סביר להניח שהשינוי בהרכב האנזים נובע מ:</a:t>
            </a:r>
            <a:endParaRPr lang="en-US" dirty="0">
              <a:solidFill>
                <a:schemeClr val="tx2"/>
              </a:solidFill>
            </a:endParaRPr>
          </a:p>
          <a:p>
            <a:pPr>
              <a:defRPr/>
            </a:pPr>
            <a:r>
              <a:rPr lang="he-IL" dirty="0">
                <a:solidFill>
                  <a:schemeClr val="tx2"/>
                </a:solidFill>
              </a:rPr>
              <a:t>א. חוסר בחומצות אמיניות בתאי התינוק.</a:t>
            </a:r>
            <a:endParaRPr lang="en-US" dirty="0">
              <a:solidFill>
                <a:schemeClr val="tx2"/>
              </a:solidFill>
            </a:endParaRPr>
          </a:p>
          <a:p>
            <a:pPr>
              <a:defRPr/>
            </a:pPr>
            <a:r>
              <a:rPr lang="he-IL" dirty="0">
                <a:solidFill>
                  <a:schemeClr val="tx2"/>
                </a:solidFill>
              </a:rPr>
              <a:t>ב. אי</a:t>
            </a:r>
            <a:r>
              <a:rPr lang="he-IL" dirty="0">
                <a:solidFill>
                  <a:schemeClr val="tx2"/>
                </a:solidFill>
                <a:latin typeface="Arial"/>
                <a:cs typeface="Arial"/>
              </a:rPr>
              <a:t>־</a:t>
            </a:r>
            <a:r>
              <a:rPr lang="he-IL" dirty="0">
                <a:solidFill>
                  <a:schemeClr val="tx2"/>
                </a:solidFill>
              </a:rPr>
              <a:t>יכולתו של האנזים לעבור דרך קרום התא.</a:t>
            </a:r>
            <a:endParaRPr lang="en-US" dirty="0">
              <a:solidFill>
                <a:schemeClr val="tx2"/>
              </a:solidFill>
            </a:endParaRPr>
          </a:p>
          <a:p>
            <a:pPr>
              <a:defRPr/>
            </a:pPr>
            <a:r>
              <a:rPr lang="he-IL" dirty="0">
                <a:solidFill>
                  <a:schemeClr val="tx2"/>
                </a:solidFill>
              </a:rPr>
              <a:t>ג. שינוי ברצף הבסיסים ב</a:t>
            </a:r>
            <a:r>
              <a:rPr lang="he-IL" dirty="0">
                <a:solidFill>
                  <a:schemeClr val="tx2"/>
                </a:solidFill>
                <a:latin typeface="Arial"/>
                <a:cs typeface="Arial"/>
              </a:rPr>
              <a:t>־</a:t>
            </a:r>
            <a:r>
              <a:rPr lang="en-US" dirty="0">
                <a:solidFill>
                  <a:schemeClr val="tx2"/>
                </a:solidFill>
              </a:rPr>
              <a:t>DNA</a:t>
            </a:r>
            <a:r>
              <a:rPr lang="he-IL" dirty="0">
                <a:solidFill>
                  <a:schemeClr val="tx2"/>
                </a:solidFill>
              </a:rPr>
              <a:t> המקודד לאנזים.</a:t>
            </a:r>
            <a:endParaRPr lang="en-US" dirty="0">
              <a:solidFill>
                <a:schemeClr val="tx2"/>
              </a:solidFill>
            </a:endParaRPr>
          </a:p>
          <a:p>
            <a:pPr>
              <a:defRPr/>
            </a:pPr>
            <a:r>
              <a:rPr lang="he-IL" dirty="0">
                <a:solidFill>
                  <a:schemeClr val="tx2"/>
                </a:solidFill>
              </a:rPr>
              <a:t>ד. שינוי ברצף הבסיסים ב</a:t>
            </a:r>
            <a:r>
              <a:rPr lang="he-IL" dirty="0">
                <a:solidFill>
                  <a:schemeClr val="tx2"/>
                </a:solidFill>
                <a:latin typeface="Arial"/>
                <a:cs typeface="Arial"/>
              </a:rPr>
              <a:t>־</a:t>
            </a:r>
            <a:r>
              <a:rPr lang="en-US" dirty="0">
                <a:solidFill>
                  <a:schemeClr val="tx2"/>
                </a:solidFill>
              </a:rPr>
              <a:t>RNA</a:t>
            </a:r>
            <a:r>
              <a:rPr lang="he-IL" dirty="0">
                <a:solidFill>
                  <a:schemeClr val="tx2"/>
                </a:solidFill>
              </a:rPr>
              <a:t> המוביל (</a:t>
            </a:r>
            <a:r>
              <a:rPr lang="en-US" dirty="0">
                <a:solidFill>
                  <a:schemeClr val="tx2"/>
                </a:solidFill>
              </a:rPr>
              <a:t>t-RNA</a:t>
            </a:r>
            <a:r>
              <a:rPr lang="he-IL" dirty="0">
                <a:solidFill>
                  <a:schemeClr val="tx2"/>
                </a:solidFill>
              </a:rPr>
              <a:t>).</a:t>
            </a:r>
          </a:p>
        </p:txBody>
      </p:sp>
      <p:sp>
        <p:nvSpPr>
          <p:cNvPr id="11366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16: שאלה רב-ברירתית</a:t>
            </a:r>
            <a:endParaRPr lang="he-IL" sz="1800" dirty="0" smtClean="0"/>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0BDC3F-B6BB-4871-90CD-C15BFABF6761}" type="slidenum">
              <a:rPr lang="he-IL" sz="1100" smtClean="0">
                <a:solidFill>
                  <a:schemeClr val="bg1">
                    <a:lumMod val="75000"/>
                  </a:schemeClr>
                </a:solidFill>
              </a:rPr>
              <a:pPr fontAlgn="base">
                <a:spcBef>
                  <a:spcPct val="0"/>
                </a:spcBef>
                <a:spcAft>
                  <a:spcPct val="0"/>
                </a:spcAft>
                <a:defRPr/>
              </a:pPr>
              <a:t>52</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Rectangle 12"/>
          <p:cNvSpPr/>
          <p:nvPr/>
        </p:nvSpPr>
        <p:spPr>
          <a:xfrm>
            <a:off x="495300" y="2924175"/>
            <a:ext cx="8196263"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משפט ג'.</a:t>
            </a:r>
          </a:p>
        </p:txBody>
      </p:sp>
      <p:sp>
        <p:nvSpPr>
          <p:cNvPr id="8" name="TextBox 7"/>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16:</a:t>
            </a:r>
          </a:p>
          <a:p>
            <a:pPr>
              <a:defRPr/>
            </a:pPr>
            <a:r>
              <a:rPr lang="he-IL" dirty="0">
                <a:solidFill>
                  <a:schemeClr val="tx2"/>
                </a:solidFill>
              </a:rPr>
              <a:t>לעתים נדירות נולדים תינוקות שאינם יכולים לעכל סוכר חלב (</a:t>
            </a:r>
            <a:r>
              <a:rPr lang="he-IL" dirty="0" err="1">
                <a:solidFill>
                  <a:schemeClr val="tx2"/>
                </a:solidFill>
              </a:rPr>
              <a:t>לקטוז</a:t>
            </a:r>
            <a:r>
              <a:rPr lang="he-IL" dirty="0">
                <a:solidFill>
                  <a:schemeClr val="tx2"/>
                </a:solidFill>
              </a:rPr>
              <a:t>). אצל תינוקות אלו, רצף החומצות האמיניות באנזים המפרק סוכר חלב שונה מהרצף באנזים זה אצל תינוקות בריאים. סביר להניח שהשינוי בהרכב האנזים נובע מ:</a:t>
            </a:r>
            <a:endParaRPr lang="en-US" dirty="0">
              <a:solidFill>
                <a:schemeClr val="tx2"/>
              </a:solidFill>
            </a:endParaRPr>
          </a:p>
          <a:p>
            <a:pPr>
              <a:defRPr/>
            </a:pPr>
            <a:r>
              <a:rPr lang="he-IL" dirty="0">
                <a:solidFill>
                  <a:schemeClr val="tx2"/>
                </a:solidFill>
              </a:rPr>
              <a:t>א. חוסר בחומצות אמיניות בתאי התינוק.</a:t>
            </a:r>
            <a:endParaRPr lang="en-US" dirty="0">
              <a:solidFill>
                <a:schemeClr val="tx2"/>
              </a:solidFill>
            </a:endParaRPr>
          </a:p>
          <a:p>
            <a:pPr>
              <a:defRPr/>
            </a:pPr>
            <a:r>
              <a:rPr lang="he-IL" dirty="0">
                <a:solidFill>
                  <a:schemeClr val="tx2"/>
                </a:solidFill>
              </a:rPr>
              <a:t>ב. אי</a:t>
            </a:r>
            <a:r>
              <a:rPr lang="he-IL" dirty="0">
                <a:solidFill>
                  <a:schemeClr val="tx2"/>
                </a:solidFill>
                <a:latin typeface="Arial"/>
                <a:cs typeface="Arial"/>
              </a:rPr>
              <a:t>־</a:t>
            </a:r>
            <a:r>
              <a:rPr lang="he-IL" dirty="0">
                <a:solidFill>
                  <a:schemeClr val="tx2"/>
                </a:solidFill>
              </a:rPr>
              <a:t>יכולתו של האנזים לעבור דרך קרום התא.</a:t>
            </a:r>
            <a:endParaRPr lang="en-US" dirty="0">
              <a:solidFill>
                <a:schemeClr val="tx2"/>
              </a:solidFill>
            </a:endParaRPr>
          </a:p>
          <a:p>
            <a:pPr>
              <a:defRPr/>
            </a:pPr>
            <a:r>
              <a:rPr lang="he-IL" dirty="0">
                <a:solidFill>
                  <a:schemeClr val="tx2"/>
                </a:solidFill>
              </a:rPr>
              <a:t>ג. שינוי ברצף הבסיסים ב</a:t>
            </a:r>
            <a:r>
              <a:rPr lang="he-IL" dirty="0">
                <a:solidFill>
                  <a:schemeClr val="tx2"/>
                </a:solidFill>
                <a:latin typeface="Arial"/>
                <a:cs typeface="Arial"/>
              </a:rPr>
              <a:t>־</a:t>
            </a:r>
            <a:r>
              <a:rPr lang="en-US" dirty="0">
                <a:solidFill>
                  <a:schemeClr val="tx2"/>
                </a:solidFill>
              </a:rPr>
              <a:t>DNA</a:t>
            </a:r>
            <a:r>
              <a:rPr lang="he-IL" dirty="0">
                <a:solidFill>
                  <a:schemeClr val="tx2"/>
                </a:solidFill>
              </a:rPr>
              <a:t> המקודד לאנזים.</a:t>
            </a:r>
            <a:endParaRPr lang="en-US" dirty="0">
              <a:solidFill>
                <a:schemeClr val="tx2"/>
              </a:solidFill>
            </a:endParaRPr>
          </a:p>
          <a:p>
            <a:pPr>
              <a:defRPr/>
            </a:pPr>
            <a:r>
              <a:rPr lang="he-IL" dirty="0">
                <a:solidFill>
                  <a:schemeClr val="tx2"/>
                </a:solidFill>
              </a:rPr>
              <a:t>ד. שינוי ברצף הבסיסים ב</a:t>
            </a:r>
            <a:r>
              <a:rPr lang="he-IL" dirty="0">
                <a:solidFill>
                  <a:schemeClr val="tx2"/>
                </a:solidFill>
                <a:latin typeface="Arial"/>
                <a:cs typeface="Arial"/>
              </a:rPr>
              <a:t>־</a:t>
            </a:r>
            <a:r>
              <a:rPr lang="en-US" dirty="0">
                <a:solidFill>
                  <a:schemeClr val="tx2"/>
                </a:solidFill>
              </a:rPr>
              <a:t>RNA</a:t>
            </a:r>
            <a:r>
              <a:rPr lang="he-IL" dirty="0">
                <a:solidFill>
                  <a:schemeClr val="tx2"/>
                </a:solidFill>
              </a:rPr>
              <a:t> המוביל (</a:t>
            </a:r>
            <a:r>
              <a:rPr lang="en-US" dirty="0">
                <a:solidFill>
                  <a:schemeClr val="tx2"/>
                </a:solidFill>
              </a:rPr>
              <a:t>t-RNA</a:t>
            </a:r>
            <a:r>
              <a:rPr lang="he-IL" dirty="0">
                <a:solidFill>
                  <a:schemeClr val="tx2"/>
                </a:solidFill>
              </a:rPr>
              <a:t>).</a:t>
            </a:r>
          </a:p>
        </p:txBody>
      </p:sp>
      <p:sp>
        <p:nvSpPr>
          <p:cNvPr id="9"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C54483C-9515-4C58-A001-71E6F46C7152}" type="slidenum">
              <a:rPr lang="he-IL" sz="1100" smtClean="0">
                <a:solidFill>
                  <a:schemeClr val="bg1">
                    <a:lumMod val="75000"/>
                  </a:schemeClr>
                </a:solidFill>
              </a:rPr>
              <a:pPr fontAlgn="base">
                <a:spcBef>
                  <a:spcPct val="0"/>
                </a:spcBef>
                <a:spcAft>
                  <a:spcPct val="0"/>
                </a:spcAft>
                <a:defRPr/>
              </a:pPr>
              <a:t>53</a:t>
            </a:fld>
            <a:endParaRPr lang="he-IL" sz="1100" dirty="0" smtClean="0">
              <a:solidFill>
                <a:schemeClr val="bg1">
                  <a:lumMod val="75000"/>
                </a:scheme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17: שאלה רב-ברירתית</a:t>
            </a:r>
            <a:endParaRPr lang="he-IL" sz="1800" dirty="0" smtClean="0"/>
          </a:p>
        </p:txBody>
      </p:sp>
      <p:sp>
        <p:nvSpPr>
          <p:cNvPr id="8" name="TextBox 7"/>
          <p:cNvSpPr txBox="1"/>
          <p:nvPr/>
        </p:nvSpPr>
        <p:spPr>
          <a:xfrm>
            <a:off x="285750" y="500063"/>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17:</a:t>
            </a:r>
            <a:endParaRPr lang="he-IL" dirty="0">
              <a:solidFill>
                <a:schemeClr val="tx2"/>
              </a:solidFill>
            </a:endParaRPr>
          </a:p>
          <a:p>
            <a:pPr>
              <a:defRPr/>
            </a:pPr>
            <a:r>
              <a:rPr lang="he-IL" dirty="0">
                <a:solidFill>
                  <a:schemeClr val="tx2"/>
                </a:solidFill>
              </a:rPr>
              <a:t>בתא של בעל חיים כלשהו נמדדה רמה גבוהה מאוד של </a:t>
            </a:r>
            <a:r>
              <a:rPr lang="en-US" dirty="0">
                <a:solidFill>
                  <a:schemeClr val="tx2"/>
                </a:solidFill>
              </a:rPr>
              <a:t>RNA</a:t>
            </a:r>
            <a:r>
              <a:rPr lang="he-IL" dirty="0">
                <a:solidFill>
                  <a:schemeClr val="tx2"/>
                </a:solidFill>
              </a:rPr>
              <a:t> שליח. סביר להניח שהרמה הגבוהה מעידה על:</a:t>
            </a:r>
          </a:p>
          <a:p>
            <a:pPr>
              <a:defRPr/>
            </a:pPr>
            <a:r>
              <a:rPr lang="he-IL" dirty="0">
                <a:solidFill>
                  <a:schemeClr val="tx2"/>
                </a:solidFill>
              </a:rPr>
              <a:t>א. שכפול של ה</a:t>
            </a:r>
            <a:r>
              <a:rPr lang="he-IL" dirty="0">
                <a:solidFill>
                  <a:schemeClr val="tx2"/>
                </a:solidFill>
                <a:latin typeface="Arial"/>
                <a:cs typeface="Arial"/>
              </a:rPr>
              <a:t>־</a:t>
            </a:r>
            <a:r>
              <a:rPr lang="en-US" dirty="0">
                <a:solidFill>
                  <a:schemeClr val="tx2"/>
                </a:solidFill>
              </a:rPr>
              <a:t>DNA</a:t>
            </a:r>
            <a:r>
              <a:rPr lang="he-IL" dirty="0">
                <a:solidFill>
                  <a:schemeClr val="tx2"/>
                </a:solidFill>
              </a:rPr>
              <a:t>.</a:t>
            </a:r>
            <a:endParaRPr lang="en-US" dirty="0">
              <a:solidFill>
                <a:schemeClr val="tx2"/>
              </a:solidFill>
            </a:endParaRPr>
          </a:p>
          <a:p>
            <a:pPr>
              <a:defRPr/>
            </a:pPr>
            <a:r>
              <a:rPr lang="he-IL" dirty="0">
                <a:solidFill>
                  <a:schemeClr val="tx2"/>
                </a:solidFill>
              </a:rPr>
              <a:t>ב. קליטה מוגברת של </a:t>
            </a:r>
            <a:r>
              <a:rPr lang="en-US" dirty="0">
                <a:solidFill>
                  <a:schemeClr val="tx2"/>
                </a:solidFill>
              </a:rPr>
              <a:t>-RNA</a:t>
            </a:r>
            <a:r>
              <a:rPr lang="he-IL" dirty="0">
                <a:solidFill>
                  <a:schemeClr val="tx2"/>
                </a:solidFill>
              </a:rPr>
              <a:t>שליח מן הנוזל הבין</a:t>
            </a:r>
            <a:r>
              <a:rPr lang="he-IL" dirty="0">
                <a:solidFill>
                  <a:schemeClr val="tx2"/>
                </a:solidFill>
                <a:latin typeface="Arial"/>
                <a:cs typeface="Arial"/>
              </a:rPr>
              <a:t>־</a:t>
            </a:r>
            <a:r>
              <a:rPr lang="he-IL" dirty="0">
                <a:solidFill>
                  <a:schemeClr val="tx2"/>
                </a:solidFill>
              </a:rPr>
              <a:t>תאי.</a:t>
            </a:r>
            <a:endParaRPr lang="en-US" dirty="0">
              <a:solidFill>
                <a:schemeClr val="tx2"/>
              </a:solidFill>
            </a:endParaRPr>
          </a:p>
          <a:p>
            <a:pPr>
              <a:defRPr/>
            </a:pPr>
            <a:r>
              <a:rPr lang="he-IL" dirty="0">
                <a:solidFill>
                  <a:schemeClr val="tx2"/>
                </a:solidFill>
              </a:rPr>
              <a:t>ג. התרחשות מוטציות (מוטציה=שינויים ב</a:t>
            </a:r>
            <a:r>
              <a:rPr lang="he-IL" dirty="0">
                <a:solidFill>
                  <a:schemeClr val="tx2"/>
                </a:solidFill>
                <a:latin typeface="Arial"/>
                <a:cs typeface="Arial"/>
              </a:rPr>
              <a:t>־</a:t>
            </a:r>
            <a:r>
              <a:rPr lang="en-US" dirty="0">
                <a:solidFill>
                  <a:schemeClr val="tx2"/>
                </a:solidFill>
              </a:rPr>
              <a:t>DNA</a:t>
            </a:r>
            <a:r>
              <a:rPr lang="he-IL" dirty="0">
                <a:solidFill>
                  <a:schemeClr val="tx2"/>
                </a:solidFill>
              </a:rPr>
              <a:t>).</a:t>
            </a:r>
            <a:endParaRPr lang="en-US" dirty="0">
              <a:solidFill>
                <a:schemeClr val="tx2"/>
              </a:solidFill>
            </a:endParaRPr>
          </a:p>
          <a:p>
            <a:pPr>
              <a:defRPr/>
            </a:pPr>
            <a:r>
              <a:rPr lang="he-IL" dirty="0">
                <a:solidFill>
                  <a:schemeClr val="tx2"/>
                </a:solidFill>
              </a:rPr>
              <a:t>ד. סינתזה מוגברת של חלבון.</a:t>
            </a:r>
            <a:endParaRPr lang="en-US" dirty="0">
              <a:solidFill>
                <a:schemeClr val="tx2"/>
              </a:solidFill>
            </a:endParaRPr>
          </a:p>
        </p:txBody>
      </p:sp>
      <p:sp>
        <p:nvSpPr>
          <p:cNvPr id="6"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79FE191-63B6-4721-9476-BF973B859FAA}" type="slidenum">
              <a:rPr lang="he-IL" sz="1100" smtClean="0">
                <a:solidFill>
                  <a:schemeClr val="bg1">
                    <a:lumMod val="75000"/>
                  </a:schemeClr>
                </a:solidFill>
              </a:rPr>
              <a:pPr fontAlgn="base">
                <a:spcBef>
                  <a:spcPct val="0"/>
                </a:spcBef>
                <a:spcAft>
                  <a:spcPct val="0"/>
                </a:spcAft>
                <a:defRPr/>
              </a:pPr>
              <a:t>54</a:t>
            </a:fld>
            <a:endParaRPr lang="he-IL" sz="1100" dirty="0" smtClean="0">
              <a:solidFill>
                <a:schemeClr val="bg1">
                  <a:lumMod val="75000"/>
                </a:schemeClr>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8763" y="2924175"/>
            <a:ext cx="8196262"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p>
        </p:txBody>
      </p:sp>
      <p:sp>
        <p:nvSpPr>
          <p:cNvPr id="11674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8" name="TextBox 7"/>
          <p:cNvSpPr txBox="1"/>
          <p:nvPr/>
        </p:nvSpPr>
        <p:spPr>
          <a:xfrm>
            <a:off x="285750" y="500063"/>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17:</a:t>
            </a:r>
            <a:endParaRPr lang="he-IL" dirty="0">
              <a:solidFill>
                <a:schemeClr val="tx2"/>
              </a:solidFill>
            </a:endParaRPr>
          </a:p>
          <a:p>
            <a:pPr>
              <a:defRPr/>
            </a:pPr>
            <a:r>
              <a:rPr lang="he-IL" dirty="0">
                <a:solidFill>
                  <a:schemeClr val="tx2"/>
                </a:solidFill>
              </a:rPr>
              <a:t>בתא של בעל חיים כלשהו נמדדה רמה גבוהה מאוד של </a:t>
            </a:r>
            <a:r>
              <a:rPr lang="en-US" dirty="0">
                <a:solidFill>
                  <a:schemeClr val="tx2"/>
                </a:solidFill>
              </a:rPr>
              <a:t>RNA</a:t>
            </a:r>
            <a:r>
              <a:rPr lang="he-IL" dirty="0">
                <a:solidFill>
                  <a:schemeClr val="tx2"/>
                </a:solidFill>
              </a:rPr>
              <a:t> שליח. סביר להניח שהרמה הגבוהה מעידה על:</a:t>
            </a:r>
          </a:p>
          <a:p>
            <a:pPr>
              <a:defRPr/>
            </a:pPr>
            <a:r>
              <a:rPr lang="he-IL" dirty="0">
                <a:solidFill>
                  <a:schemeClr val="tx2"/>
                </a:solidFill>
              </a:rPr>
              <a:t>א. שכפול של ה</a:t>
            </a:r>
            <a:r>
              <a:rPr lang="he-IL" dirty="0">
                <a:solidFill>
                  <a:schemeClr val="tx2"/>
                </a:solidFill>
                <a:latin typeface="Arial"/>
                <a:cs typeface="Arial"/>
              </a:rPr>
              <a:t>־</a:t>
            </a:r>
            <a:r>
              <a:rPr lang="en-US" dirty="0">
                <a:solidFill>
                  <a:schemeClr val="tx2"/>
                </a:solidFill>
              </a:rPr>
              <a:t>DNA</a:t>
            </a:r>
            <a:r>
              <a:rPr lang="he-IL" dirty="0">
                <a:solidFill>
                  <a:schemeClr val="tx2"/>
                </a:solidFill>
              </a:rPr>
              <a:t>.</a:t>
            </a:r>
            <a:endParaRPr lang="en-US" dirty="0">
              <a:solidFill>
                <a:schemeClr val="tx2"/>
              </a:solidFill>
            </a:endParaRPr>
          </a:p>
          <a:p>
            <a:pPr>
              <a:defRPr/>
            </a:pPr>
            <a:r>
              <a:rPr lang="he-IL" dirty="0">
                <a:solidFill>
                  <a:schemeClr val="tx2"/>
                </a:solidFill>
              </a:rPr>
              <a:t>ב. קליטה מוגברת של </a:t>
            </a:r>
            <a:r>
              <a:rPr lang="en-US" dirty="0">
                <a:solidFill>
                  <a:schemeClr val="tx2"/>
                </a:solidFill>
              </a:rPr>
              <a:t>-RNA</a:t>
            </a:r>
            <a:r>
              <a:rPr lang="he-IL" dirty="0">
                <a:solidFill>
                  <a:schemeClr val="tx2"/>
                </a:solidFill>
              </a:rPr>
              <a:t>שליח מן הנוזל הבין</a:t>
            </a:r>
            <a:r>
              <a:rPr lang="he-IL" dirty="0">
                <a:solidFill>
                  <a:schemeClr val="tx2"/>
                </a:solidFill>
                <a:latin typeface="Arial"/>
                <a:cs typeface="Arial"/>
              </a:rPr>
              <a:t>־</a:t>
            </a:r>
            <a:r>
              <a:rPr lang="he-IL" dirty="0">
                <a:solidFill>
                  <a:schemeClr val="tx2"/>
                </a:solidFill>
              </a:rPr>
              <a:t>תאי.</a:t>
            </a:r>
            <a:endParaRPr lang="en-US" dirty="0">
              <a:solidFill>
                <a:schemeClr val="tx2"/>
              </a:solidFill>
            </a:endParaRPr>
          </a:p>
          <a:p>
            <a:pPr>
              <a:defRPr/>
            </a:pPr>
            <a:r>
              <a:rPr lang="he-IL" dirty="0">
                <a:solidFill>
                  <a:schemeClr val="tx2"/>
                </a:solidFill>
              </a:rPr>
              <a:t>ג. התרחשות מוטציות (מוטציה=שינויים ב</a:t>
            </a:r>
            <a:r>
              <a:rPr lang="he-IL" dirty="0">
                <a:solidFill>
                  <a:schemeClr val="tx2"/>
                </a:solidFill>
                <a:latin typeface="Arial"/>
                <a:cs typeface="Arial"/>
              </a:rPr>
              <a:t>־</a:t>
            </a:r>
            <a:r>
              <a:rPr lang="en-US" dirty="0">
                <a:solidFill>
                  <a:schemeClr val="tx2"/>
                </a:solidFill>
              </a:rPr>
              <a:t>DNA</a:t>
            </a:r>
            <a:r>
              <a:rPr lang="he-IL" dirty="0">
                <a:solidFill>
                  <a:schemeClr val="tx2"/>
                </a:solidFill>
              </a:rPr>
              <a:t>).</a:t>
            </a:r>
            <a:endParaRPr lang="en-US" dirty="0">
              <a:solidFill>
                <a:schemeClr val="tx2"/>
              </a:solidFill>
            </a:endParaRPr>
          </a:p>
          <a:p>
            <a:pPr>
              <a:defRPr/>
            </a:pPr>
            <a:r>
              <a:rPr lang="he-IL" dirty="0">
                <a:solidFill>
                  <a:schemeClr val="tx2"/>
                </a:solidFill>
              </a:rPr>
              <a:t>ד. סינתזה מוגברת של חלבון.</a:t>
            </a:r>
            <a:endParaRPr lang="en-US" dirty="0">
              <a:solidFill>
                <a:schemeClr val="tx2"/>
              </a:solidFill>
            </a:endParaRPr>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50B6B74-C04F-46E8-903F-3B57E0DCC8F9}" type="slidenum">
              <a:rPr lang="he-IL" sz="1100" smtClean="0">
                <a:solidFill>
                  <a:schemeClr val="bg1">
                    <a:lumMod val="75000"/>
                  </a:schemeClr>
                </a:solidFill>
              </a:rPr>
              <a:pPr fontAlgn="base">
                <a:spcBef>
                  <a:spcPct val="0"/>
                </a:spcBef>
                <a:spcAft>
                  <a:spcPct val="0"/>
                </a:spcAft>
                <a:defRPr/>
              </a:pPr>
              <a:t>55</a:t>
            </a:fld>
            <a:endParaRPr lang="he-IL" sz="1100" dirty="0" smtClean="0">
              <a:solidFill>
                <a:schemeClr val="bg1">
                  <a:lumMod val="75000"/>
                </a:schemeClr>
              </a:solidFill>
            </a:endParaRPr>
          </a:p>
        </p:txBody>
      </p:sp>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שאלה 18</a:t>
            </a:r>
            <a:endParaRPr lang="he-IL" sz="1800" dirty="0" smtClean="0">
              <a:solidFill>
                <a:schemeClr val="accent6">
                  <a:lumMod val="50000"/>
                  <a:lumOff val="50000"/>
                </a:schemeClr>
              </a:solidFill>
            </a:endParaRPr>
          </a:p>
        </p:txBody>
      </p:sp>
      <p:sp>
        <p:nvSpPr>
          <p:cNvPr id="10" name="TextBox 9"/>
          <p:cNvSpPr txBox="1"/>
          <p:nvPr/>
        </p:nvSpPr>
        <p:spPr>
          <a:xfrm>
            <a:off x="208731" y="548680"/>
            <a:ext cx="8323709" cy="2308324"/>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b="1" kern="0" dirty="0" smtClean="0">
                <a:solidFill>
                  <a:srgbClr val="1D4C72"/>
                </a:solidFill>
                <a:latin typeface="Arial"/>
                <a:cs typeface="Arial"/>
              </a:rPr>
              <a:t>שאלה  </a:t>
            </a:r>
            <a:r>
              <a:rPr lang="he-IL" b="1" kern="0" dirty="0">
                <a:solidFill>
                  <a:srgbClr val="1D4C72"/>
                </a:solidFill>
                <a:latin typeface="Arial"/>
                <a:cs typeface="Arial"/>
              </a:rPr>
              <a:t>18:</a:t>
            </a:r>
            <a:r>
              <a:rPr lang="he-IL" kern="0" dirty="0">
                <a:solidFill>
                  <a:srgbClr val="1D4C72"/>
                </a:solidFill>
                <a:latin typeface="Arial"/>
                <a:cs typeface="Arial"/>
              </a:rPr>
              <a:t> בגרות תשס"ג</a:t>
            </a:r>
          </a:p>
          <a:p>
            <a:pPr fontAlgn="auto">
              <a:spcBef>
                <a:spcPts val="0"/>
              </a:spcBef>
              <a:spcAft>
                <a:spcPts val="0"/>
              </a:spcAft>
              <a:defRPr/>
            </a:pPr>
            <a:r>
              <a:rPr lang="he-IL" kern="0" dirty="0">
                <a:solidFill>
                  <a:srgbClr val="1D4C72"/>
                </a:solidFill>
                <a:latin typeface="Arial"/>
                <a:cs typeface="Arial"/>
              </a:rPr>
              <a:t>בתנאי מעבדה, אפשר לבנות חלבונים במערכות ניסוי שאין בהן תאים. חוקרים רצו לבנות במעבדה שני חלבונים שונים. לשם כך הכניסו לכל אחד משני בקבוקים את ששת המרכיבים האלה: </a:t>
            </a:r>
          </a:p>
          <a:p>
            <a:pPr fontAlgn="auto">
              <a:spcBef>
                <a:spcPts val="0"/>
              </a:spcBef>
              <a:spcAft>
                <a:spcPts val="0"/>
              </a:spcAft>
              <a:defRPr/>
            </a:pPr>
            <a:r>
              <a:rPr lang="he-IL" kern="0" dirty="0">
                <a:solidFill>
                  <a:srgbClr val="1D4C72"/>
                </a:solidFill>
                <a:latin typeface="Arial"/>
                <a:cs typeface="Arial"/>
              </a:rPr>
              <a:t>ריבוזומים, </a:t>
            </a:r>
            <a:r>
              <a:rPr lang="en-US" kern="0" dirty="0">
                <a:solidFill>
                  <a:srgbClr val="1D4C72"/>
                </a:solidFill>
                <a:latin typeface="Arial"/>
                <a:cs typeface="Arial"/>
              </a:rPr>
              <a:t>RNA</a:t>
            </a:r>
            <a:r>
              <a:rPr lang="he-IL" kern="0" dirty="0">
                <a:solidFill>
                  <a:srgbClr val="1D4C72"/>
                </a:solidFill>
                <a:latin typeface="Arial"/>
                <a:cs typeface="Arial"/>
              </a:rPr>
              <a:t>-שליח</a:t>
            </a:r>
            <a:r>
              <a:rPr lang="en-US" kern="0" dirty="0">
                <a:solidFill>
                  <a:srgbClr val="1D4C72"/>
                </a:solidFill>
                <a:latin typeface="Arial"/>
                <a:cs typeface="Arial"/>
              </a:rPr>
              <a:t>m-RNA) </a:t>
            </a:r>
            <a:r>
              <a:rPr lang="he-IL" kern="0" dirty="0">
                <a:solidFill>
                  <a:srgbClr val="1D4C72"/>
                </a:solidFill>
                <a:latin typeface="Arial"/>
                <a:cs typeface="Arial"/>
              </a:rPr>
              <a:t>), תערובת מולקולות </a:t>
            </a:r>
            <a:r>
              <a:rPr lang="en-US" kern="0" dirty="0">
                <a:solidFill>
                  <a:srgbClr val="1D4C72"/>
                </a:solidFill>
                <a:latin typeface="Arial"/>
                <a:cs typeface="Arial"/>
              </a:rPr>
              <a:t>RNA</a:t>
            </a:r>
            <a:r>
              <a:rPr lang="he-IL" kern="0" dirty="0" smtClean="0">
                <a:solidFill>
                  <a:srgbClr val="1D4C72"/>
                </a:solidFill>
                <a:latin typeface="Arial"/>
                <a:cs typeface="Arial"/>
              </a:rPr>
              <a:t>-מוביל (</a:t>
            </a:r>
            <a:r>
              <a:rPr lang="en-US" kern="0" dirty="0" smtClean="0">
                <a:solidFill>
                  <a:srgbClr val="1D4C72"/>
                </a:solidFill>
                <a:latin typeface="Arial"/>
                <a:cs typeface="Arial"/>
              </a:rPr>
              <a:t>t-RNA</a:t>
            </a:r>
            <a:r>
              <a:rPr lang="he-IL" kern="0" dirty="0" smtClean="0">
                <a:solidFill>
                  <a:srgbClr val="1D4C72"/>
                </a:solidFill>
                <a:latin typeface="Arial"/>
                <a:cs typeface="Arial"/>
              </a:rPr>
              <a:t>), אנזימים, </a:t>
            </a:r>
            <a:r>
              <a:rPr lang="en-US" kern="0" dirty="0" smtClean="0">
                <a:solidFill>
                  <a:srgbClr val="1D4C72"/>
                </a:solidFill>
                <a:latin typeface="Arial"/>
                <a:cs typeface="Arial"/>
              </a:rPr>
              <a:t>ATP</a:t>
            </a:r>
            <a:r>
              <a:rPr lang="he-IL" kern="0" dirty="0" smtClean="0">
                <a:solidFill>
                  <a:srgbClr val="1D4C72"/>
                </a:solidFill>
                <a:latin typeface="Arial"/>
                <a:cs typeface="Arial"/>
              </a:rPr>
              <a:t>, תערובת </a:t>
            </a:r>
            <a:r>
              <a:rPr lang="he-IL" kern="0" dirty="0">
                <a:solidFill>
                  <a:srgbClr val="1D4C72"/>
                </a:solidFill>
                <a:latin typeface="Arial"/>
                <a:cs typeface="Arial"/>
              </a:rPr>
              <a:t>של חומצות אמיניות. </a:t>
            </a:r>
          </a:p>
          <a:p>
            <a:pPr fontAlgn="auto">
              <a:spcBef>
                <a:spcPts val="0"/>
              </a:spcBef>
              <a:spcAft>
                <a:spcPts val="0"/>
              </a:spcAft>
              <a:defRPr/>
            </a:pPr>
            <a:r>
              <a:rPr lang="he-IL" kern="0" dirty="0">
                <a:solidFill>
                  <a:srgbClr val="1D4C72"/>
                </a:solidFill>
                <a:latin typeface="Arial"/>
                <a:cs typeface="Arial"/>
              </a:rPr>
              <a:t>לכל אחד מששת המרכיבים האלה, ציינו אם הוא זהה בשני הבקבוקים או שאינו זהה. </a:t>
            </a:r>
          </a:p>
          <a:p>
            <a:pPr fontAlgn="auto">
              <a:spcBef>
                <a:spcPts val="0"/>
              </a:spcBef>
              <a:spcAft>
                <a:spcPts val="0"/>
              </a:spcAft>
              <a:defRPr/>
            </a:pPr>
            <a:r>
              <a:rPr lang="he-IL" kern="0" dirty="0">
                <a:solidFill>
                  <a:srgbClr val="1D4C72"/>
                </a:solidFill>
                <a:latin typeface="Arial"/>
                <a:cs typeface="Arial"/>
              </a:rPr>
              <a:t>נמקו את תשובתכם בנוגע לכל מרכיב.  </a:t>
            </a:r>
          </a:p>
        </p:txBody>
      </p:sp>
      <p:sp>
        <p:nvSpPr>
          <p:cNvPr id="6"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A75E41-D766-4807-A7D9-B3E1825585D6}" type="slidenum">
              <a:rPr lang="he-IL" sz="1100" smtClean="0">
                <a:solidFill>
                  <a:schemeClr val="bg1">
                    <a:lumMod val="75000"/>
                  </a:schemeClr>
                </a:solidFill>
              </a:rPr>
              <a:pPr fontAlgn="base">
                <a:spcBef>
                  <a:spcPct val="0"/>
                </a:spcBef>
                <a:spcAft>
                  <a:spcPct val="0"/>
                </a:spcAft>
                <a:defRPr/>
              </a:pPr>
              <a:t>56</a:t>
            </a:fld>
            <a:endParaRPr lang="he-IL" sz="1100" dirty="0" smtClean="0">
              <a:solidFill>
                <a:schemeClr val="bg1">
                  <a:lumMod val="75000"/>
                </a:schemeClr>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תשובה</a:t>
            </a:r>
            <a:endParaRPr lang="he-IL" sz="1800" dirty="0" smtClean="0">
              <a:solidFill>
                <a:schemeClr val="accent6">
                  <a:lumMod val="50000"/>
                  <a:lumOff val="50000"/>
                </a:schemeClr>
              </a:solidFill>
            </a:endParaRPr>
          </a:p>
        </p:txBody>
      </p:sp>
      <p:sp>
        <p:nvSpPr>
          <p:cNvPr id="6" name="Rectangle 12"/>
          <p:cNvSpPr/>
          <p:nvPr/>
        </p:nvSpPr>
        <p:spPr>
          <a:xfrm>
            <a:off x="258763" y="3573463"/>
            <a:ext cx="8196262" cy="15843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אם החלבונים שונים, כלומר, רצף החומצות האמיניות בהם שונה, גם ה־</a:t>
            </a:r>
            <a:r>
              <a:rPr lang="en-US" dirty="0">
                <a:solidFill>
                  <a:prstClr val="black"/>
                </a:solidFill>
              </a:rPr>
              <a:t>RNA</a:t>
            </a:r>
            <a:r>
              <a:rPr lang="he-IL" dirty="0">
                <a:solidFill>
                  <a:prstClr val="black"/>
                </a:solidFill>
              </a:rPr>
              <a:t>-שליח </a:t>
            </a:r>
            <a:r>
              <a:rPr lang="he-IL" dirty="0">
                <a:solidFill>
                  <a:schemeClr val="tx1"/>
                </a:solidFill>
              </a:rPr>
              <a:t>שמקודד </a:t>
            </a:r>
            <a:r>
              <a:rPr lang="he-IL" dirty="0">
                <a:solidFill>
                  <a:prstClr val="black"/>
                </a:solidFill>
              </a:rPr>
              <a:t>לחומצות האמיניות חייב להיות שונה.</a:t>
            </a:r>
          </a:p>
          <a:p>
            <a:pPr fontAlgn="auto">
              <a:spcBef>
                <a:spcPts val="0"/>
              </a:spcBef>
              <a:spcAft>
                <a:spcPts val="0"/>
              </a:spcAft>
              <a:defRPr/>
            </a:pPr>
            <a:r>
              <a:rPr lang="he-IL" dirty="0">
                <a:solidFill>
                  <a:prstClr val="black"/>
                </a:solidFill>
              </a:rPr>
              <a:t>שאר המרכיבים יכולים להיות זהים. </a:t>
            </a:r>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CE30D2-F631-4932-855F-1A9F1D3FFC7B}" type="slidenum">
              <a:rPr lang="he-IL" sz="1100" smtClean="0">
                <a:solidFill>
                  <a:schemeClr val="bg1">
                    <a:lumMod val="75000"/>
                  </a:schemeClr>
                </a:solidFill>
              </a:rPr>
              <a:pPr fontAlgn="base">
                <a:spcBef>
                  <a:spcPct val="0"/>
                </a:spcBef>
                <a:spcAft>
                  <a:spcPct val="0"/>
                </a:spcAft>
                <a:defRPr/>
              </a:pPr>
              <a:t>57</a:t>
            </a:fld>
            <a:endParaRPr lang="he-IL" sz="1100" dirty="0" smtClean="0">
              <a:solidFill>
                <a:schemeClr val="bg1">
                  <a:lumMod val="75000"/>
                </a:schemeClr>
              </a:solidFill>
            </a:endParaRPr>
          </a:p>
        </p:txBody>
      </p:sp>
      <p:sp>
        <p:nvSpPr>
          <p:cNvPr id="9" name="TextBox 8"/>
          <p:cNvSpPr txBox="1"/>
          <p:nvPr/>
        </p:nvSpPr>
        <p:spPr>
          <a:xfrm>
            <a:off x="208731" y="548680"/>
            <a:ext cx="8323709" cy="2308324"/>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b="1" kern="0" dirty="0" smtClean="0">
                <a:solidFill>
                  <a:srgbClr val="1D4C72"/>
                </a:solidFill>
                <a:latin typeface="Arial"/>
                <a:cs typeface="Arial"/>
              </a:rPr>
              <a:t>שאלה  </a:t>
            </a:r>
            <a:r>
              <a:rPr lang="he-IL" b="1" kern="0" dirty="0">
                <a:solidFill>
                  <a:srgbClr val="1D4C72"/>
                </a:solidFill>
                <a:latin typeface="Arial"/>
                <a:cs typeface="Arial"/>
              </a:rPr>
              <a:t>18:</a:t>
            </a:r>
            <a:r>
              <a:rPr lang="he-IL" kern="0" dirty="0">
                <a:solidFill>
                  <a:srgbClr val="1D4C72"/>
                </a:solidFill>
                <a:latin typeface="Arial"/>
                <a:cs typeface="Arial"/>
              </a:rPr>
              <a:t> בגרות תשס"ג</a:t>
            </a:r>
          </a:p>
          <a:p>
            <a:pPr fontAlgn="auto">
              <a:spcBef>
                <a:spcPts val="0"/>
              </a:spcBef>
              <a:spcAft>
                <a:spcPts val="0"/>
              </a:spcAft>
              <a:defRPr/>
            </a:pPr>
            <a:r>
              <a:rPr lang="he-IL" kern="0" dirty="0">
                <a:solidFill>
                  <a:srgbClr val="1D4C72"/>
                </a:solidFill>
                <a:latin typeface="Arial"/>
                <a:cs typeface="Arial"/>
              </a:rPr>
              <a:t>בתנאי מעבדה, אפשר לבנות חלבונים במערכות ניסוי שאין בהן תאים. חוקרים רצו לבנות במעבדה שני חלבונים שונים. לשם כך הכניסו לכל אחד משני בקבוקים את ששת המרכיבים האלה: </a:t>
            </a:r>
          </a:p>
          <a:p>
            <a:pPr fontAlgn="auto">
              <a:spcBef>
                <a:spcPts val="0"/>
              </a:spcBef>
              <a:spcAft>
                <a:spcPts val="0"/>
              </a:spcAft>
              <a:defRPr/>
            </a:pPr>
            <a:r>
              <a:rPr lang="he-IL" kern="0" dirty="0">
                <a:solidFill>
                  <a:srgbClr val="1D4C72"/>
                </a:solidFill>
                <a:latin typeface="Arial"/>
                <a:cs typeface="Arial"/>
              </a:rPr>
              <a:t>ריבוזומים, </a:t>
            </a:r>
            <a:r>
              <a:rPr lang="en-US" kern="0" dirty="0">
                <a:solidFill>
                  <a:srgbClr val="1D4C72"/>
                </a:solidFill>
                <a:latin typeface="Arial"/>
                <a:cs typeface="Arial"/>
              </a:rPr>
              <a:t>RNA</a:t>
            </a:r>
            <a:r>
              <a:rPr lang="he-IL" kern="0" dirty="0">
                <a:solidFill>
                  <a:srgbClr val="1D4C72"/>
                </a:solidFill>
                <a:latin typeface="Arial"/>
                <a:cs typeface="Arial"/>
              </a:rPr>
              <a:t>-שליח</a:t>
            </a:r>
            <a:r>
              <a:rPr lang="en-US" kern="0" dirty="0">
                <a:solidFill>
                  <a:srgbClr val="1D4C72"/>
                </a:solidFill>
                <a:latin typeface="Arial"/>
                <a:cs typeface="Arial"/>
              </a:rPr>
              <a:t>m-RNA) </a:t>
            </a:r>
            <a:r>
              <a:rPr lang="he-IL" kern="0" dirty="0">
                <a:solidFill>
                  <a:srgbClr val="1D4C72"/>
                </a:solidFill>
                <a:latin typeface="Arial"/>
                <a:cs typeface="Arial"/>
              </a:rPr>
              <a:t>), תערובת מולקולות </a:t>
            </a:r>
            <a:r>
              <a:rPr lang="en-US" kern="0" dirty="0">
                <a:solidFill>
                  <a:srgbClr val="1D4C72"/>
                </a:solidFill>
                <a:latin typeface="Arial"/>
                <a:cs typeface="Arial"/>
              </a:rPr>
              <a:t>RNA</a:t>
            </a:r>
            <a:r>
              <a:rPr lang="he-IL" kern="0" dirty="0" smtClean="0">
                <a:solidFill>
                  <a:srgbClr val="1D4C72"/>
                </a:solidFill>
                <a:latin typeface="Arial"/>
                <a:cs typeface="Arial"/>
              </a:rPr>
              <a:t>-מוביל (</a:t>
            </a:r>
            <a:r>
              <a:rPr lang="en-US" kern="0" dirty="0" smtClean="0">
                <a:solidFill>
                  <a:srgbClr val="1D4C72"/>
                </a:solidFill>
                <a:latin typeface="Arial"/>
                <a:cs typeface="Arial"/>
              </a:rPr>
              <a:t>t-RNA</a:t>
            </a:r>
            <a:r>
              <a:rPr lang="he-IL" kern="0" dirty="0" smtClean="0">
                <a:solidFill>
                  <a:srgbClr val="1D4C72"/>
                </a:solidFill>
                <a:latin typeface="Arial"/>
                <a:cs typeface="Arial"/>
              </a:rPr>
              <a:t>), אנזימים, </a:t>
            </a:r>
            <a:r>
              <a:rPr lang="en-US" kern="0" dirty="0" smtClean="0">
                <a:solidFill>
                  <a:srgbClr val="1D4C72"/>
                </a:solidFill>
                <a:latin typeface="Arial"/>
                <a:cs typeface="Arial"/>
              </a:rPr>
              <a:t>ATP</a:t>
            </a:r>
            <a:r>
              <a:rPr lang="he-IL" kern="0" dirty="0" smtClean="0">
                <a:solidFill>
                  <a:srgbClr val="1D4C72"/>
                </a:solidFill>
                <a:latin typeface="Arial"/>
                <a:cs typeface="Arial"/>
              </a:rPr>
              <a:t>, תערובת </a:t>
            </a:r>
            <a:r>
              <a:rPr lang="he-IL" kern="0" dirty="0">
                <a:solidFill>
                  <a:srgbClr val="1D4C72"/>
                </a:solidFill>
                <a:latin typeface="Arial"/>
                <a:cs typeface="Arial"/>
              </a:rPr>
              <a:t>של חומצות אמיניות. </a:t>
            </a:r>
          </a:p>
          <a:p>
            <a:pPr fontAlgn="auto">
              <a:spcBef>
                <a:spcPts val="0"/>
              </a:spcBef>
              <a:spcAft>
                <a:spcPts val="0"/>
              </a:spcAft>
              <a:defRPr/>
            </a:pPr>
            <a:r>
              <a:rPr lang="he-IL" kern="0" dirty="0">
                <a:solidFill>
                  <a:srgbClr val="1D4C72"/>
                </a:solidFill>
                <a:latin typeface="Arial"/>
                <a:cs typeface="Arial"/>
              </a:rPr>
              <a:t>לכל אחד מששת המרכיבים האלה, ציינו אם הוא זהה בשני הבקבוקים או שאינו זהה. </a:t>
            </a:r>
          </a:p>
          <a:p>
            <a:pPr fontAlgn="auto">
              <a:spcBef>
                <a:spcPts val="0"/>
              </a:spcBef>
              <a:spcAft>
                <a:spcPts val="0"/>
              </a:spcAft>
              <a:defRPr/>
            </a:pPr>
            <a:r>
              <a:rPr lang="he-IL" kern="0" dirty="0">
                <a:solidFill>
                  <a:srgbClr val="1D4C72"/>
                </a:solidFill>
                <a:latin typeface="Arial"/>
                <a:cs typeface="Arial"/>
              </a:rPr>
              <a:t>נמקו את תשובתכם בנוגע לכל מרכיב.  </a:t>
            </a: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19:</a:t>
            </a:r>
          </a:p>
          <a:p>
            <a:pPr fontAlgn="auto">
              <a:spcBef>
                <a:spcPts val="0"/>
              </a:spcBef>
              <a:spcAft>
                <a:spcPts val="0"/>
              </a:spcAft>
              <a:defRPr/>
            </a:pPr>
            <a:r>
              <a:rPr lang="he-IL" dirty="0">
                <a:solidFill>
                  <a:srgbClr val="1D4C72"/>
                </a:solidFill>
                <a:latin typeface="Arial"/>
                <a:cs typeface="Arial"/>
              </a:rPr>
              <a:t>להלן </a:t>
            </a:r>
            <a:r>
              <a:rPr lang="he-IL" dirty="0">
                <a:solidFill>
                  <a:schemeClr val="tx2"/>
                </a:solidFill>
                <a:latin typeface="Arial"/>
                <a:cs typeface="Arial"/>
              </a:rPr>
              <a:t>כמה משפטים. ציינו אילו מהם נכונים ואילו שגויים, ותקנו את המשפטים השגויים.</a:t>
            </a:r>
          </a:p>
          <a:p>
            <a:pPr fontAlgn="auto">
              <a:spcBef>
                <a:spcPts val="0"/>
              </a:spcBef>
              <a:spcAft>
                <a:spcPts val="0"/>
              </a:spcAft>
              <a:defRPr/>
            </a:pPr>
            <a:r>
              <a:rPr lang="he-IL" dirty="0">
                <a:solidFill>
                  <a:schemeClr val="tx2"/>
                </a:solidFill>
                <a:latin typeface="Arial"/>
                <a:cs typeface="Arial"/>
              </a:rPr>
              <a:t>שימו לב: ייתכן שרק חלק מן המשפט נכון, וחלק ממנו שגוי.</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א. ב־</a:t>
            </a:r>
            <a:r>
              <a:rPr lang="en-US" dirty="0">
                <a:solidFill>
                  <a:schemeClr val="tx2"/>
                </a:solidFill>
                <a:latin typeface="Arial"/>
                <a:cs typeface="Arial"/>
              </a:rPr>
              <a:t>RNA</a:t>
            </a:r>
            <a:r>
              <a:rPr lang="he-IL" dirty="0">
                <a:solidFill>
                  <a:schemeClr val="tx2"/>
                </a:solidFill>
                <a:latin typeface="Arial"/>
                <a:cs typeface="Arial"/>
              </a:rPr>
              <a:t> מופיע הבסיס החנקני אורציל (</a:t>
            </a:r>
            <a:r>
              <a:rPr lang="en-US" dirty="0">
                <a:solidFill>
                  <a:schemeClr val="tx2"/>
                </a:solidFill>
                <a:latin typeface="Arial"/>
                <a:cs typeface="Arial"/>
              </a:rPr>
              <a:t>(U</a:t>
            </a:r>
            <a:r>
              <a:rPr lang="he-IL" dirty="0">
                <a:solidFill>
                  <a:schemeClr val="tx2"/>
                </a:solidFill>
                <a:latin typeface="Arial"/>
                <a:cs typeface="Arial"/>
              </a:rPr>
              <a:t>, ואילו ב־</a:t>
            </a:r>
            <a:r>
              <a:rPr lang="en-US" dirty="0">
                <a:solidFill>
                  <a:schemeClr val="tx2"/>
                </a:solidFill>
                <a:latin typeface="Arial"/>
                <a:cs typeface="Arial"/>
              </a:rPr>
              <a:t>DNA</a:t>
            </a:r>
            <a:r>
              <a:rPr lang="he-IL" dirty="0">
                <a:solidFill>
                  <a:schemeClr val="tx2"/>
                </a:solidFill>
                <a:latin typeface="Arial"/>
                <a:cs typeface="Arial"/>
              </a:rPr>
              <a:t> מופיע תימין (</a:t>
            </a:r>
            <a:r>
              <a:rPr lang="en-US" dirty="0">
                <a:solidFill>
                  <a:schemeClr val="tx2"/>
                </a:solidFill>
                <a:latin typeface="Arial"/>
                <a:cs typeface="Arial"/>
              </a:rPr>
              <a:t>T</a:t>
            </a:r>
            <a:r>
              <a:rPr lang="he-IL" dirty="0">
                <a:solidFill>
                  <a:schemeClr val="tx2"/>
                </a:solidFill>
                <a:latin typeface="Arial"/>
                <a:cs typeface="Arial"/>
              </a:rPr>
              <a:t>).</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ב. מולקולת ה־</a:t>
            </a:r>
            <a:r>
              <a:rPr lang="en-US" dirty="0">
                <a:solidFill>
                  <a:schemeClr val="tx2"/>
                </a:solidFill>
                <a:latin typeface="Arial"/>
                <a:cs typeface="Arial"/>
              </a:rPr>
              <a:t>DNA</a:t>
            </a:r>
            <a:r>
              <a:rPr lang="he-IL" dirty="0">
                <a:solidFill>
                  <a:schemeClr val="tx2"/>
                </a:solidFill>
                <a:latin typeface="Arial"/>
                <a:cs typeface="Arial"/>
              </a:rPr>
              <a:t> היא </a:t>
            </a:r>
            <a:r>
              <a:rPr lang="en-US" noProof="1">
                <a:solidFill>
                  <a:schemeClr val="tx2"/>
                </a:solidFill>
                <a:latin typeface="Arial"/>
                <a:cs typeface="Arial"/>
              </a:rPr>
              <a:t>חד</a:t>
            </a:r>
            <a:r>
              <a:rPr lang="he-IL" dirty="0">
                <a:solidFill>
                  <a:schemeClr val="tx2"/>
                </a:solidFill>
                <a:latin typeface="Arial"/>
                <a:cs typeface="Arial"/>
              </a:rPr>
              <a:t>־</a:t>
            </a:r>
            <a:r>
              <a:rPr lang="en-US" noProof="1">
                <a:solidFill>
                  <a:schemeClr val="tx2"/>
                </a:solidFill>
                <a:latin typeface="Arial"/>
                <a:cs typeface="Arial"/>
              </a:rPr>
              <a:t>גדילית,</a:t>
            </a:r>
            <a:r>
              <a:rPr lang="he-IL" noProof="1">
                <a:solidFill>
                  <a:schemeClr val="tx2"/>
                </a:solidFill>
                <a:latin typeface="Arial"/>
                <a:cs typeface="Arial"/>
              </a:rPr>
              <a:t> </a:t>
            </a:r>
            <a:r>
              <a:rPr lang="en-US" noProof="1">
                <a:solidFill>
                  <a:schemeClr val="tx2"/>
                </a:solidFill>
                <a:latin typeface="Arial"/>
                <a:cs typeface="Arial"/>
              </a:rPr>
              <a:t>ואילו מולקולת ה</a:t>
            </a:r>
            <a:r>
              <a:rPr lang="he-IL" dirty="0">
                <a:solidFill>
                  <a:schemeClr val="tx2"/>
                </a:solidFill>
                <a:latin typeface="Arial"/>
                <a:cs typeface="Arial"/>
              </a:rPr>
              <a:t>־</a:t>
            </a:r>
            <a:r>
              <a:rPr lang="en-US" noProof="1">
                <a:solidFill>
                  <a:schemeClr val="tx2"/>
                </a:solidFill>
                <a:latin typeface="Arial"/>
                <a:cs typeface="Arial"/>
              </a:rPr>
              <a:t>RNA</a:t>
            </a:r>
            <a:r>
              <a:rPr lang="he-IL" noProof="1">
                <a:solidFill>
                  <a:schemeClr val="tx2"/>
                </a:solidFill>
                <a:latin typeface="Arial"/>
                <a:cs typeface="Arial"/>
              </a:rPr>
              <a:t> ה</a:t>
            </a:r>
            <a:r>
              <a:rPr lang="en-US" noProof="1">
                <a:solidFill>
                  <a:schemeClr val="tx2"/>
                </a:solidFill>
                <a:latin typeface="Arial"/>
                <a:cs typeface="Arial"/>
              </a:rPr>
              <a:t>יא דו</a:t>
            </a:r>
            <a:r>
              <a:rPr lang="he-IL" dirty="0">
                <a:solidFill>
                  <a:schemeClr val="tx2"/>
                </a:solidFill>
                <a:latin typeface="Arial"/>
                <a:cs typeface="Arial"/>
              </a:rPr>
              <a:t>־</a:t>
            </a:r>
            <a:r>
              <a:rPr lang="en-US" noProof="1">
                <a:solidFill>
                  <a:schemeClr val="tx2"/>
                </a:solidFill>
                <a:latin typeface="Arial"/>
                <a:cs typeface="Arial"/>
              </a:rPr>
              <a:t>גדילית</a:t>
            </a:r>
            <a:r>
              <a:rPr lang="he-IL" dirty="0">
                <a:solidFill>
                  <a:schemeClr val="tx2"/>
                </a:solidFill>
                <a:latin typeface="Arial"/>
                <a:cs typeface="Arial"/>
              </a:rPr>
              <a:t>.</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ג. השוני ברצף החומצות האמיניות בין חלבונים שונים הוא תוצאה של ההבדל ברצף </a:t>
            </a:r>
          </a:p>
          <a:p>
            <a:pPr fontAlgn="auto">
              <a:spcBef>
                <a:spcPts val="0"/>
              </a:spcBef>
              <a:spcAft>
                <a:spcPts val="0"/>
              </a:spcAft>
              <a:defRPr/>
            </a:pPr>
            <a:r>
              <a:rPr lang="he-IL" dirty="0">
                <a:solidFill>
                  <a:schemeClr val="tx2"/>
                </a:solidFill>
                <a:latin typeface="Arial"/>
                <a:cs typeface="Arial"/>
              </a:rPr>
              <a:t>   הבסיסים שב־</a:t>
            </a:r>
            <a:r>
              <a:rPr lang="en-US" dirty="0">
                <a:solidFill>
                  <a:schemeClr val="tx2"/>
                </a:solidFill>
                <a:latin typeface="Arial"/>
                <a:cs typeface="Arial"/>
              </a:rPr>
              <a:t>DNA</a:t>
            </a:r>
            <a:r>
              <a:rPr lang="he-IL" dirty="0">
                <a:solidFill>
                  <a:schemeClr val="tx2"/>
                </a:solidFill>
                <a:latin typeface="Arial"/>
                <a:cs typeface="Arial"/>
              </a:rPr>
              <a:t> המקודד לחלבונים אלו.</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ד. בתהליך התרגום נוצרת מולקולת </a:t>
            </a:r>
            <a:r>
              <a:rPr lang="en-US" dirty="0">
                <a:solidFill>
                  <a:schemeClr val="tx2"/>
                </a:solidFill>
                <a:latin typeface="Arial"/>
                <a:cs typeface="Arial"/>
              </a:rPr>
              <a:t>DNA</a:t>
            </a:r>
            <a:r>
              <a:rPr lang="he-IL" dirty="0">
                <a:solidFill>
                  <a:schemeClr val="tx2"/>
                </a:solidFill>
                <a:latin typeface="Arial"/>
                <a:cs typeface="Arial"/>
              </a:rPr>
              <a:t> על פי הדגם של מולקולת ה־</a:t>
            </a:r>
            <a:r>
              <a:rPr lang="en-US" dirty="0">
                <a:solidFill>
                  <a:schemeClr val="tx2"/>
                </a:solidFill>
                <a:latin typeface="Arial"/>
                <a:cs typeface="Arial"/>
              </a:rPr>
              <a:t>RNA</a:t>
            </a:r>
            <a:r>
              <a:rPr lang="he-IL" dirty="0">
                <a:solidFill>
                  <a:schemeClr val="tx2"/>
                </a:solidFill>
                <a:latin typeface="Arial"/>
                <a:cs typeface="Arial"/>
              </a:rPr>
              <a:t>.</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ה. ייתכן ששלָשת בסיסים ב־</a:t>
            </a:r>
            <a:r>
              <a:rPr lang="en-US" dirty="0">
                <a:solidFill>
                  <a:schemeClr val="tx2"/>
                </a:solidFill>
                <a:latin typeface="Arial"/>
                <a:cs typeface="Arial"/>
              </a:rPr>
              <a:t>DNA</a:t>
            </a:r>
            <a:r>
              <a:rPr lang="he-IL" dirty="0">
                <a:solidFill>
                  <a:schemeClr val="tx2"/>
                </a:solidFill>
                <a:latin typeface="Arial"/>
                <a:cs typeface="Arial"/>
              </a:rPr>
              <a:t> (קודון) תקודד לשתי חומצות אמיניות שונות.</a:t>
            </a:r>
          </a:p>
        </p:txBody>
      </p:sp>
      <p:sp>
        <p:nvSpPr>
          <p:cNvPr id="11981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19: משפטי נכון/לא נכון</a:t>
            </a:r>
            <a:endParaRPr lang="he-IL" sz="1800" dirty="0" smtClean="0"/>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F501F1-DDB7-4CA2-9978-213C45A74173}" type="slidenum">
              <a:rPr lang="he-IL" sz="1100" smtClean="0">
                <a:solidFill>
                  <a:schemeClr val="bg1">
                    <a:lumMod val="75000"/>
                  </a:schemeClr>
                </a:solidFill>
              </a:rPr>
              <a:pPr fontAlgn="base">
                <a:spcBef>
                  <a:spcPct val="0"/>
                </a:spcBef>
                <a:spcAft>
                  <a:spcPct val="0"/>
                </a:spcAft>
                <a:defRPr/>
              </a:pPr>
              <a:t>58</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59086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19:</a:t>
            </a:r>
          </a:p>
          <a:p>
            <a:pPr fontAlgn="auto">
              <a:spcBef>
                <a:spcPts val="0"/>
              </a:spcBef>
              <a:spcAft>
                <a:spcPts val="0"/>
              </a:spcAft>
              <a:defRPr/>
            </a:pPr>
            <a:r>
              <a:rPr lang="he-IL" dirty="0">
                <a:solidFill>
                  <a:schemeClr val="tx2"/>
                </a:solidFill>
                <a:latin typeface="Arial"/>
                <a:cs typeface="Arial"/>
              </a:rPr>
              <a:t>להלן כמה משפטים. ציינו אילו מהם נכונים ואילו שגויים, ותקנו את המשפטים השגויים.</a:t>
            </a:r>
          </a:p>
          <a:p>
            <a:pPr fontAlgn="auto">
              <a:spcBef>
                <a:spcPts val="0"/>
              </a:spcBef>
              <a:spcAft>
                <a:spcPts val="0"/>
              </a:spcAft>
              <a:defRPr/>
            </a:pPr>
            <a:r>
              <a:rPr lang="he-IL" dirty="0">
                <a:solidFill>
                  <a:schemeClr val="tx2"/>
                </a:solidFill>
                <a:latin typeface="Arial"/>
                <a:cs typeface="Arial"/>
              </a:rPr>
              <a:t>שימו לב: ייתכן שרק חלק מן המשפט נכון, וחלק ממנו שגוי.</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א. </a:t>
            </a:r>
            <a:r>
              <a:rPr lang="he-IL" dirty="0">
                <a:solidFill>
                  <a:schemeClr val="tx2"/>
                </a:solidFill>
                <a:latin typeface="Arial"/>
                <a:cs typeface="Arial"/>
              </a:rPr>
              <a:t>ב־</a:t>
            </a:r>
            <a:r>
              <a:rPr lang="en-US" dirty="0">
                <a:solidFill>
                  <a:schemeClr val="tx2"/>
                </a:solidFill>
                <a:latin typeface="Arial"/>
                <a:cs typeface="Arial"/>
              </a:rPr>
              <a:t>RNA</a:t>
            </a:r>
            <a:r>
              <a:rPr lang="he-IL" dirty="0">
                <a:solidFill>
                  <a:schemeClr val="tx2"/>
                </a:solidFill>
                <a:latin typeface="Arial"/>
                <a:cs typeface="Arial"/>
              </a:rPr>
              <a:t> מופיע הבסיס החנקני אורציל (</a:t>
            </a:r>
            <a:r>
              <a:rPr lang="en-US" dirty="0">
                <a:solidFill>
                  <a:schemeClr val="tx2"/>
                </a:solidFill>
                <a:latin typeface="Arial"/>
                <a:cs typeface="Arial"/>
              </a:rPr>
              <a:t>(U</a:t>
            </a:r>
            <a:r>
              <a:rPr lang="he-IL" dirty="0">
                <a:solidFill>
                  <a:schemeClr val="tx2"/>
                </a:solidFill>
                <a:latin typeface="Arial"/>
                <a:cs typeface="Arial"/>
              </a:rPr>
              <a:t>, ואילו ב־</a:t>
            </a:r>
            <a:r>
              <a:rPr lang="en-US" dirty="0">
                <a:solidFill>
                  <a:schemeClr val="tx2"/>
                </a:solidFill>
                <a:latin typeface="Arial"/>
                <a:cs typeface="Arial"/>
              </a:rPr>
              <a:t>DNA</a:t>
            </a:r>
            <a:r>
              <a:rPr lang="he-IL" dirty="0">
                <a:solidFill>
                  <a:schemeClr val="tx2"/>
                </a:solidFill>
                <a:latin typeface="Arial"/>
                <a:cs typeface="Arial"/>
              </a:rPr>
              <a:t> מופיע תימין (</a:t>
            </a:r>
            <a:r>
              <a:rPr lang="en-US" dirty="0">
                <a:solidFill>
                  <a:schemeClr val="tx2"/>
                </a:solidFill>
                <a:latin typeface="Arial"/>
                <a:cs typeface="Arial"/>
              </a:rPr>
              <a:t>T</a:t>
            </a:r>
            <a:r>
              <a:rPr lang="he-IL" dirty="0">
                <a:solidFill>
                  <a:schemeClr val="tx2"/>
                </a:solidFill>
                <a:latin typeface="Arial"/>
                <a:cs typeface="Arial"/>
              </a:rPr>
              <a:t>).</a:t>
            </a:r>
            <a:r>
              <a:rPr lang="he-IL" dirty="0">
                <a:solidFill>
                  <a:srgbClr val="1D4C72"/>
                </a:solidFill>
                <a:latin typeface="Arial"/>
                <a:cs typeface="Arial"/>
              </a:rPr>
              <a:t> </a:t>
            </a:r>
          </a:p>
          <a:p>
            <a:pPr fontAlgn="auto">
              <a:spcBef>
                <a:spcPts val="0"/>
              </a:spcBef>
              <a:spcAft>
                <a:spcPts val="0"/>
              </a:spcAft>
              <a:defRPr/>
            </a:pPr>
            <a:r>
              <a:rPr lang="he-IL" dirty="0" smtClean="0">
                <a:solidFill>
                  <a:schemeClr val="accent3"/>
                </a:solidFill>
                <a:latin typeface="Arial"/>
                <a:cs typeface="Arial"/>
              </a:rPr>
              <a:t>    נכון</a:t>
            </a:r>
            <a:r>
              <a:rPr lang="he-IL" dirty="0">
                <a:solidFill>
                  <a:schemeClr val="accent3"/>
                </a:solidFill>
                <a:latin typeface="Arial"/>
                <a:cs typeface="Arial"/>
              </a:rPr>
              <a:t>.</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ב. </a:t>
            </a:r>
            <a:r>
              <a:rPr lang="he-IL" dirty="0">
                <a:solidFill>
                  <a:schemeClr val="tx2"/>
                </a:solidFill>
                <a:latin typeface="Arial"/>
                <a:cs typeface="Arial"/>
              </a:rPr>
              <a:t>מולקולת ה־</a:t>
            </a:r>
            <a:r>
              <a:rPr lang="en-US" dirty="0">
                <a:solidFill>
                  <a:schemeClr val="tx2"/>
                </a:solidFill>
                <a:latin typeface="Arial"/>
                <a:cs typeface="Arial"/>
              </a:rPr>
              <a:t>DNA</a:t>
            </a:r>
            <a:r>
              <a:rPr lang="he-IL" dirty="0">
                <a:solidFill>
                  <a:schemeClr val="tx2"/>
                </a:solidFill>
                <a:latin typeface="Arial"/>
                <a:cs typeface="Arial"/>
              </a:rPr>
              <a:t> היא </a:t>
            </a:r>
            <a:r>
              <a:rPr lang="en-US" noProof="1">
                <a:solidFill>
                  <a:schemeClr val="tx2"/>
                </a:solidFill>
                <a:latin typeface="Arial"/>
                <a:cs typeface="Arial"/>
              </a:rPr>
              <a:t>חד</a:t>
            </a:r>
            <a:r>
              <a:rPr lang="he-IL" dirty="0">
                <a:solidFill>
                  <a:schemeClr val="tx2"/>
                </a:solidFill>
                <a:latin typeface="Arial"/>
                <a:cs typeface="Arial"/>
              </a:rPr>
              <a:t>־</a:t>
            </a:r>
            <a:r>
              <a:rPr lang="en-US" noProof="1">
                <a:solidFill>
                  <a:schemeClr val="tx2"/>
                </a:solidFill>
                <a:latin typeface="Arial"/>
                <a:cs typeface="Arial"/>
              </a:rPr>
              <a:t>גדילית,</a:t>
            </a:r>
            <a:r>
              <a:rPr lang="he-IL" noProof="1">
                <a:solidFill>
                  <a:schemeClr val="tx2"/>
                </a:solidFill>
                <a:latin typeface="Arial"/>
                <a:cs typeface="Arial"/>
              </a:rPr>
              <a:t> </a:t>
            </a:r>
            <a:r>
              <a:rPr lang="en-US" noProof="1">
                <a:solidFill>
                  <a:schemeClr val="tx2"/>
                </a:solidFill>
                <a:latin typeface="Arial"/>
                <a:cs typeface="Arial"/>
              </a:rPr>
              <a:t>ואילו מולקולת ה</a:t>
            </a:r>
            <a:r>
              <a:rPr lang="he-IL" dirty="0">
                <a:solidFill>
                  <a:schemeClr val="tx2"/>
                </a:solidFill>
                <a:latin typeface="Arial"/>
                <a:cs typeface="Arial"/>
              </a:rPr>
              <a:t>־</a:t>
            </a:r>
            <a:r>
              <a:rPr lang="en-US" noProof="1">
                <a:solidFill>
                  <a:schemeClr val="tx2"/>
                </a:solidFill>
                <a:latin typeface="Arial"/>
                <a:cs typeface="Arial"/>
              </a:rPr>
              <a:t>RNA</a:t>
            </a:r>
            <a:r>
              <a:rPr lang="he-IL" noProof="1">
                <a:solidFill>
                  <a:schemeClr val="tx2"/>
                </a:solidFill>
                <a:latin typeface="Arial"/>
                <a:cs typeface="Arial"/>
              </a:rPr>
              <a:t> ה</a:t>
            </a:r>
            <a:r>
              <a:rPr lang="en-US" noProof="1">
                <a:solidFill>
                  <a:schemeClr val="tx2"/>
                </a:solidFill>
                <a:latin typeface="Arial"/>
                <a:cs typeface="Arial"/>
              </a:rPr>
              <a:t>יא דו</a:t>
            </a:r>
            <a:r>
              <a:rPr lang="he-IL" dirty="0">
                <a:solidFill>
                  <a:schemeClr val="tx2"/>
                </a:solidFill>
                <a:latin typeface="Arial"/>
                <a:cs typeface="Arial"/>
              </a:rPr>
              <a:t>־</a:t>
            </a:r>
            <a:r>
              <a:rPr lang="en-US" noProof="1">
                <a:solidFill>
                  <a:schemeClr val="tx2"/>
                </a:solidFill>
                <a:latin typeface="Arial"/>
                <a:cs typeface="Arial"/>
              </a:rPr>
              <a:t>גדילית</a:t>
            </a:r>
            <a:r>
              <a:rPr lang="he-IL" dirty="0">
                <a:solidFill>
                  <a:schemeClr val="tx2"/>
                </a:solidFill>
                <a:latin typeface="Arial"/>
                <a:cs typeface="Arial"/>
              </a:rPr>
              <a:t>.</a:t>
            </a:r>
          </a:p>
          <a:p>
            <a:pPr fontAlgn="auto">
              <a:spcBef>
                <a:spcPts val="0"/>
              </a:spcBef>
              <a:spcAft>
                <a:spcPts val="0"/>
              </a:spcAft>
              <a:defRPr/>
            </a:pPr>
            <a:r>
              <a:rPr lang="he-IL" dirty="0" smtClean="0">
                <a:solidFill>
                  <a:schemeClr val="accent3"/>
                </a:solidFill>
                <a:latin typeface="Arial"/>
                <a:cs typeface="Arial"/>
              </a:rPr>
              <a:t>    לא </a:t>
            </a:r>
            <a:r>
              <a:rPr lang="he-IL" dirty="0">
                <a:solidFill>
                  <a:schemeClr val="accent3"/>
                </a:solidFill>
                <a:latin typeface="Arial"/>
                <a:cs typeface="Arial"/>
              </a:rPr>
              <a:t>נכון. ההפך הוא הנכון.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ג. </a:t>
            </a:r>
            <a:r>
              <a:rPr lang="he-IL" dirty="0">
                <a:solidFill>
                  <a:schemeClr val="tx2"/>
                </a:solidFill>
                <a:latin typeface="Arial"/>
                <a:cs typeface="Arial"/>
              </a:rPr>
              <a:t>השוני ברצף החומצות האמיניות בין חלבונים שונים הוא תוצאה של ההבדל ברצף </a:t>
            </a:r>
          </a:p>
          <a:p>
            <a:pPr fontAlgn="auto">
              <a:spcBef>
                <a:spcPts val="0"/>
              </a:spcBef>
              <a:spcAft>
                <a:spcPts val="0"/>
              </a:spcAft>
              <a:defRPr/>
            </a:pPr>
            <a:r>
              <a:rPr lang="he-IL" dirty="0">
                <a:solidFill>
                  <a:schemeClr val="tx2"/>
                </a:solidFill>
                <a:latin typeface="Arial"/>
                <a:cs typeface="Arial"/>
              </a:rPr>
              <a:t>   הבסיסים שב־</a:t>
            </a:r>
            <a:r>
              <a:rPr lang="en-US" dirty="0">
                <a:solidFill>
                  <a:schemeClr val="tx2"/>
                </a:solidFill>
                <a:latin typeface="Arial"/>
                <a:cs typeface="Arial"/>
              </a:rPr>
              <a:t>DNA</a:t>
            </a:r>
            <a:r>
              <a:rPr lang="he-IL" dirty="0">
                <a:solidFill>
                  <a:schemeClr val="tx2"/>
                </a:solidFill>
                <a:latin typeface="Arial"/>
                <a:cs typeface="Arial"/>
              </a:rPr>
              <a:t> המקודד לחלבונים אלו.</a:t>
            </a:r>
          </a:p>
          <a:p>
            <a:pPr fontAlgn="auto">
              <a:spcBef>
                <a:spcPts val="0"/>
              </a:spcBef>
              <a:spcAft>
                <a:spcPts val="0"/>
              </a:spcAft>
              <a:defRPr/>
            </a:pPr>
            <a:r>
              <a:rPr lang="he-IL" dirty="0" smtClean="0">
                <a:solidFill>
                  <a:schemeClr val="accent3"/>
                </a:solidFill>
                <a:latin typeface="Arial"/>
                <a:cs typeface="Arial"/>
              </a:rPr>
              <a:t>   נכון</a:t>
            </a:r>
            <a:r>
              <a:rPr lang="he-IL" dirty="0">
                <a:solidFill>
                  <a:schemeClr val="accent3"/>
                </a:solidFill>
                <a:latin typeface="Arial"/>
                <a:cs typeface="Arial"/>
              </a:rPr>
              <a:t>.</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ד. </a:t>
            </a:r>
            <a:r>
              <a:rPr lang="he-IL" dirty="0">
                <a:solidFill>
                  <a:schemeClr val="tx2"/>
                </a:solidFill>
                <a:latin typeface="Arial"/>
                <a:cs typeface="Arial"/>
              </a:rPr>
              <a:t>בתהליך התרגום נוצרת מולקולת </a:t>
            </a:r>
            <a:r>
              <a:rPr lang="en-US" dirty="0">
                <a:solidFill>
                  <a:schemeClr val="tx2"/>
                </a:solidFill>
                <a:latin typeface="Arial"/>
                <a:cs typeface="Arial"/>
              </a:rPr>
              <a:t>DNA</a:t>
            </a:r>
            <a:r>
              <a:rPr lang="he-IL" dirty="0">
                <a:solidFill>
                  <a:schemeClr val="tx2"/>
                </a:solidFill>
                <a:latin typeface="Arial"/>
                <a:cs typeface="Arial"/>
              </a:rPr>
              <a:t> על פי הדגם של מולקולת ה־</a:t>
            </a:r>
            <a:r>
              <a:rPr lang="en-US" dirty="0">
                <a:solidFill>
                  <a:schemeClr val="tx2"/>
                </a:solidFill>
                <a:latin typeface="Arial"/>
                <a:cs typeface="Arial"/>
              </a:rPr>
              <a:t>RNA</a:t>
            </a:r>
            <a:r>
              <a:rPr lang="he-IL" dirty="0">
                <a:solidFill>
                  <a:schemeClr val="tx2"/>
                </a:solidFill>
                <a:latin typeface="Arial"/>
                <a:cs typeface="Arial"/>
              </a:rPr>
              <a:t>.</a:t>
            </a:r>
            <a:endParaRPr lang="he-IL" dirty="0">
              <a:solidFill>
                <a:srgbClr val="1D4C72"/>
              </a:solidFill>
              <a:latin typeface="Arial"/>
              <a:cs typeface="Arial"/>
            </a:endParaRPr>
          </a:p>
          <a:p>
            <a:pPr fontAlgn="auto">
              <a:spcBef>
                <a:spcPts val="0"/>
              </a:spcBef>
              <a:spcAft>
                <a:spcPts val="0"/>
              </a:spcAft>
              <a:defRPr/>
            </a:pPr>
            <a:r>
              <a:rPr lang="he-IL" dirty="0" smtClean="0">
                <a:solidFill>
                  <a:schemeClr val="accent3"/>
                </a:solidFill>
                <a:latin typeface="Arial"/>
                <a:cs typeface="Arial"/>
              </a:rPr>
              <a:t>   לא </a:t>
            </a:r>
            <a:r>
              <a:rPr lang="he-IL" dirty="0">
                <a:solidFill>
                  <a:schemeClr val="accent3"/>
                </a:solidFill>
                <a:latin typeface="Arial"/>
                <a:cs typeface="Arial"/>
              </a:rPr>
              <a:t>נכון. בתהליך התרגום נוצרת מולקולת חלבון על פי רצף </a:t>
            </a:r>
            <a:r>
              <a:rPr lang="he-IL" dirty="0" err="1">
                <a:solidFill>
                  <a:schemeClr val="accent3"/>
                </a:solidFill>
                <a:latin typeface="Arial"/>
                <a:cs typeface="Arial"/>
              </a:rPr>
              <a:t>הקודונים</a:t>
            </a:r>
            <a:r>
              <a:rPr lang="he-IL" dirty="0">
                <a:solidFill>
                  <a:schemeClr val="accent3"/>
                </a:solidFill>
                <a:latin typeface="Arial"/>
                <a:cs typeface="Arial"/>
              </a:rPr>
              <a:t> ב־</a:t>
            </a:r>
            <a:r>
              <a:rPr lang="en-US" dirty="0">
                <a:solidFill>
                  <a:schemeClr val="accent3"/>
                </a:solidFill>
                <a:latin typeface="Arial"/>
                <a:cs typeface="Arial"/>
              </a:rPr>
              <a:t>mRNA</a:t>
            </a:r>
            <a:r>
              <a:rPr lang="he-IL" dirty="0">
                <a:solidFill>
                  <a:schemeClr val="accent3"/>
                </a:solidFill>
                <a:latin typeface="Arial"/>
                <a:cs typeface="Arial"/>
              </a:rPr>
              <a:t>.</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a:t>
            </a:r>
            <a:r>
              <a:rPr lang="he-IL" dirty="0">
                <a:solidFill>
                  <a:schemeClr val="tx2"/>
                </a:solidFill>
                <a:latin typeface="Arial"/>
                <a:cs typeface="Arial"/>
              </a:rPr>
              <a:t> ייתכן ששלָשת בסיסים ב־</a:t>
            </a:r>
            <a:r>
              <a:rPr lang="en-US" dirty="0">
                <a:solidFill>
                  <a:schemeClr val="tx2"/>
                </a:solidFill>
                <a:latin typeface="Arial"/>
                <a:cs typeface="Arial"/>
              </a:rPr>
              <a:t>DNA</a:t>
            </a:r>
            <a:r>
              <a:rPr lang="he-IL" dirty="0">
                <a:solidFill>
                  <a:schemeClr val="tx2"/>
                </a:solidFill>
                <a:latin typeface="Arial"/>
                <a:cs typeface="Arial"/>
              </a:rPr>
              <a:t> (</a:t>
            </a:r>
            <a:r>
              <a:rPr lang="he-IL" dirty="0" err="1">
                <a:solidFill>
                  <a:schemeClr val="tx2"/>
                </a:solidFill>
                <a:latin typeface="Arial"/>
                <a:cs typeface="Arial"/>
              </a:rPr>
              <a:t>קודון</a:t>
            </a:r>
            <a:r>
              <a:rPr lang="he-IL" dirty="0">
                <a:solidFill>
                  <a:schemeClr val="tx2"/>
                </a:solidFill>
                <a:latin typeface="Arial"/>
                <a:cs typeface="Arial"/>
              </a:rPr>
              <a:t>) תקודד לשתי חומצות אמיניות שונות.</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r>
              <a:rPr lang="he-IL" dirty="0">
                <a:solidFill>
                  <a:schemeClr val="accent3"/>
                </a:solidFill>
                <a:latin typeface="Arial"/>
                <a:cs typeface="Arial"/>
              </a:rPr>
              <a:t>לא נכון. </a:t>
            </a:r>
            <a:endParaRPr lang="he-IL" b="1" dirty="0">
              <a:solidFill>
                <a:srgbClr val="00B050"/>
              </a:solidFill>
              <a:latin typeface="Arial"/>
              <a:cs typeface="Arial"/>
            </a:endParaRPr>
          </a:p>
        </p:txBody>
      </p:sp>
      <p:sp>
        <p:nvSpPr>
          <p:cNvPr id="12083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17B25F-C046-47F8-B4F2-63C3A8D3AD57}" type="slidenum">
              <a:rPr lang="he-IL" sz="1100" smtClean="0">
                <a:solidFill>
                  <a:schemeClr val="bg1">
                    <a:lumMod val="75000"/>
                  </a:schemeClr>
                </a:solidFill>
              </a:rPr>
              <a:pPr fontAlgn="base">
                <a:spcBef>
                  <a:spcPct val="0"/>
                </a:spcBef>
                <a:spcAft>
                  <a:spcPct val="0"/>
                </a:spcAft>
                <a:defRPr/>
              </a:pPr>
              <a:t>59</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כיצד המידע ב־</a:t>
            </a:r>
            <a:r>
              <a:rPr lang="en-US" sz="1800" b="1" dirty="0" smtClean="0">
                <a:solidFill>
                  <a:srgbClr val="FF6600"/>
                </a:solidFill>
                <a:ea typeface="+mn-ea"/>
              </a:rPr>
              <a:t>DNA</a:t>
            </a:r>
            <a:r>
              <a:rPr lang="he-IL" sz="1800" b="1" dirty="0" smtClean="0">
                <a:solidFill>
                  <a:srgbClr val="FF6600"/>
                </a:solidFill>
                <a:ea typeface="+mn-ea"/>
              </a:rPr>
              <a:t> קובע את סוג החלבון הנוצר? – הצופן הגנטי</a:t>
            </a:r>
            <a:endParaRPr lang="he-IL" sz="1800" dirty="0" smtClean="0"/>
          </a:p>
        </p:txBody>
      </p:sp>
      <p:sp>
        <p:nvSpPr>
          <p:cNvPr id="17" name="TextBox 16"/>
          <p:cNvSpPr txBox="1"/>
          <p:nvPr/>
        </p:nvSpPr>
        <p:spPr>
          <a:xfrm>
            <a:off x="255588" y="548655"/>
            <a:ext cx="8389937" cy="18002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מולקולות החלבונים הן שרשראות ארוכות מורכבות </a:t>
            </a:r>
            <a:r>
              <a:rPr lang="he-IL" kern="0" dirty="0"/>
              <a:t>מ</a:t>
            </a:r>
            <a:r>
              <a:rPr lang="he-IL" kern="0" dirty="0">
                <a:solidFill>
                  <a:prstClr val="black"/>
                </a:solidFill>
              </a:rPr>
              <a:t>חוליות</a:t>
            </a:r>
            <a:r>
              <a:rPr lang="he-IL" kern="0" dirty="0">
                <a:solidFill>
                  <a:prstClr val="black"/>
                </a:solidFill>
                <a:latin typeface="Arial"/>
                <a:cs typeface="Arial"/>
              </a:rPr>
              <a:t>־</a:t>
            </a:r>
            <a:r>
              <a:rPr lang="he-IL" kern="0" dirty="0">
                <a:solidFill>
                  <a:prstClr val="black"/>
                </a:solidFill>
              </a:rPr>
              <a:t>חוליות של חומצות אמיניות. </a:t>
            </a:r>
          </a:p>
          <a:p>
            <a:pPr fontAlgn="auto">
              <a:spcBef>
                <a:spcPts val="0"/>
              </a:spcBef>
              <a:spcAft>
                <a:spcPts val="0"/>
              </a:spcAft>
              <a:defRPr/>
            </a:pPr>
            <a:r>
              <a:rPr lang="he-IL" kern="0" dirty="0">
                <a:solidFill>
                  <a:prstClr val="black"/>
                </a:solidFill>
              </a:rPr>
              <a:t>כל החלבונים בגוף הם צירופים של 20 סוגי חומצות אמיניות בלבד!</a:t>
            </a:r>
          </a:p>
          <a:p>
            <a:pPr fontAlgn="auto">
              <a:spcBef>
                <a:spcPts val="0"/>
              </a:spcBef>
              <a:spcAft>
                <a:spcPts val="0"/>
              </a:spcAft>
              <a:defRPr/>
            </a:pPr>
            <a:r>
              <a:rPr lang="he-IL" kern="0" dirty="0">
                <a:solidFill>
                  <a:prstClr val="black"/>
                </a:solidFill>
              </a:rPr>
              <a:t>החלבונים נבדלים אלו מאלו בטיפוסי החומצות האמיניות המרכיבים אותם, במספרן ובסדר שלהן. </a:t>
            </a:r>
          </a:p>
          <a:p>
            <a:pPr fontAlgn="auto">
              <a:spcBef>
                <a:spcPts val="0"/>
              </a:spcBef>
              <a:spcAft>
                <a:spcPts val="0"/>
              </a:spcAft>
              <a:defRPr/>
            </a:pPr>
            <a:r>
              <a:rPr lang="he-IL" kern="0" dirty="0">
                <a:solidFill>
                  <a:schemeClr val="accent3"/>
                </a:solidFill>
              </a:rPr>
              <a:t>כיצד המידע ב</a:t>
            </a:r>
            <a:r>
              <a:rPr lang="he-IL" kern="0" dirty="0">
                <a:solidFill>
                  <a:schemeClr val="accent3"/>
                </a:solidFill>
                <a:latin typeface="Arial"/>
                <a:cs typeface="Arial"/>
              </a:rPr>
              <a:t>־</a:t>
            </a:r>
            <a:r>
              <a:rPr lang="en-US" kern="0" dirty="0">
                <a:solidFill>
                  <a:schemeClr val="accent3"/>
                </a:solidFill>
              </a:rPr>
              <a:t>DNA</a:t>
            </a:r>
            <a:r>
              <a:rPr lang="he-IL" kern="0" dirty="0">
                <a:solidFill>
                  <a:schemeClr val="accent3"/>
                </a:solidFill>
              </a:rPr>
              <a:t> קובע את רצף החומצות האמיניות בחלבון?</a:t>
            </a: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6758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2133600"/>
            <a:ext cx="61245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240F5B-8A88-4486-B6A6-5D61FF255A2C}" type="slidenum">
              <a:rPr lang="he-IL" sz="1100" smtClean="0">
                <a:solidFill>
                  <a:schemeClr val="bg1">
                    <a:lumMod val="75000"/>
                  </a:schemeClr>
                </a:solidFill>
              </a:rPr>
              <a:pPr fontAlgn="base">
                <a:spcBef>
                  <a:spcPct val="0"/>
                </a:spcBef>
                <a:spcAft>
                  <a:spcPct val="0"/>
                </a:spcAft>
                <a:defRPr/>
              </a:pPr>
              <a:t>6</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20</a:t>
            </a:r>
            <a:endParaRPr lang="he-IL" sz="1800" smtClean="0"/>
          </a:p>
        </p:txBody>
      </p:sp>
      <p:sp>
        <p:nvSpPr>
          <p:cNvPr id="10" name="TextBox 9"/>
          <p:cNvSpPr txBox="1"/>
          <p:nvPr/>
        </p:nvSpPr>
        <p:spPr>
          <a:xfrm>
            <a:off x="247650" y="548680"/>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20: </a:t>
            </a:r>
          </a:p>
          <a:p>
            <a:pPr fontAlgn="auto">
              <a:spcBef>
                <a:spcPts val="0"/>
              </a:spcBef>
              <a:spcAft>
                <a:spcPts val="0"/>
              </a:spcAft>
              <a:defRPr/>
            </a:pPr>
            <a:r>
              <a:rPr lang="he-IL" kern="0" dirty="0">
                <a:solidFill>
                  <a:srgbClr val="1D4C72"/>
                </a:solidFill>
                <a:latin typeface="Arial"/>
                <a:cs typeface="Arial"/>
              </a:rPr>
              <a:t>האנזים פפסין פועל</a:t>
            </a:r>
            <a:r>
              <a:rPr lang="he-IL" b="1" kern="0" dirty="0">
                <a:solidFill>
                  <a:schemeClr val="tx2"/>
                </a:solidFill>
                <a:latin typeface="Arial"/>
                <a:cs typeface="Arial"/>
              </a:rPr>
              <a:t> </a:t>
            </a:r>
            <a:r>
              <a:rPr lang="he-IL" kern="0" dirty="0">
                <a:solidFill>
                  <a:schemeClr val="tx2"/>
                </a:solidFill>
                <a:latin typeface="Arial"/>
                <a:cs typeface="Arial"/>
              </a:rPr>
              <a:t>בחלל הקיבה</a:t>
            </a:r>
            <a:r>
              <a:rPr lang="he-IL" kern="0" dirty="0">
                <a:solidFill>
                  <a:srgbClr val="1D4C72"/>
                </a:solidFill>
                <a:latin typeface="Arial"/>
                <a:cs typeface="Arial"/>
              </a:rPr>
              <a:t>. האם יכול להיות שהוא נוצר בחלל הקיבה?</a:t>
            </a:r>
          </a:p>
          <a:p>
            <a:pPr fontAlgn="auto">
              <a:spcBef>
                <a:spcPts val="0"/>
              </a:spcBef>
              <a:spcAft>
                <a:spcPts val="0"/>
              </a:spcAft>
              <a:defRPr/>
            </a:pPr>
            <a:endParaRPr lang="he-IL" b="1" kern="0" dirty="0">
              <a:solidFill>
                <a:srgbClr val="00B050"/>
              </a:solidFill>
              <a:latin typeface="Arial"/>
              <a:cs typeface="Arial"/>
            </a:endParaRPr>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C8018DF-C2D8-4A08-9722-62055CCA004D}" type="slidenum">
              <a:rPr lang="he-IL" sz="1100" smtClean="0">
                <a:solidFill>
                  <a:schemeClr val="bg1">
                    <a:lumMod val="75000"/>
                  </a:schemeClr>
                </a:solidFill>
              </a:rPr>
              <a:pPr fontAlgn="base">
                <a:spcBef>
                  <a:spcPct val="0"/>
                </a:spcBef>
                <a:spcAft>
                  <a:spcPct val="0"/>
                </a:spcAft>
                <a:defRPr/>
              </a:pPr>
              <a:t>60</a:t>
            </a:fld>
            <a:endParaRPr lang="he-IL" sz="1100" dirty="0" smtClean="0">
              <a:solidFill>
                <a:schemeClr val="bg1">
                  <a:lumMod val="75000"/>
                </a:schemeClr>
              </a:solidFill>
            </a:endParaRPr>
          </a:p>
        </p:txBody>
      </p:sp>
      <p:sp>
        <p:nvSpPr>
          <p:cNvPr id="6"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 חלבונים נוצרים רק בתוך תאים</a:t>
            </a:r>
            <a:endParaRPr lang="he-IL" sz="1800" dirty="0" smtClean="0"/>
          </a:p>
        </p:txBody>
      </p:sp>
      <p:sp>
        <p:nvSpPr>
          <p:cNvPr id="6" name="Rectangle 12"/>
          <p:cNvSpPr/>
          <p:nvPr/>
        </p:nvSpPr>
        <p:spPr>
          <a:xfrm>
            <a:off x="269875" y="1714500"/>
            <a:ext cx="8196263" cy="16430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תשובה:</a:t>
            </a:r>
          </a:p>
          <a:p>
            <a:pPr fontAlgn="auto">
              <a:spcBef>
                <a:spcPts val="0"/>
              </a:spcBef>
              <a:spcAft>
                <a:spcPts val="0"/>
              </a:spcAft>
              <a:defRPr/>
            </a:pPr>
            <a:r>
              <a:rPr lang="he-IL" dirty="0">
                <a:solidFill>
                  <a:schemeClr val="tx1"/>
                </a:solidFill>
              </a:rPr>
              <a:t>חלבונים נוצרים </a:t>
            </a:r>
            <a:r>
              <a:rPr lang="he-IL" u="sng" dirty="0">
                <a:solidFill>
                  <a:schemeClr val="tx1"/>
                </a:solidFill>
              </a:rPr>
              <a:t>רק בתוך תאים</a:t>
            </a:r>
            <a:r>
              <a:rPr lang="he-IL" dirty="0">
                <a:solidFill>
                  <a:schemeClr val="tx1"/>
                </a:solidFill>
              </a:rPr>
              <a:t>. תהליך התעתוק נעשה בגרעין, ותהליך התרגום נעשה בציטופלסמה של התא. </a:t>
            </a:r>
          </a:p>
          <a:p>
            <a:pPr fontAlgn="auto">
              <a:spcBef>
                <a:spcPts val="0"/>
              </a:spcBef>
              <a:spcAft>
                <a:spcPts val="0"/>
              </a:spcAft>
              <a:defRPr/>
            </a:pPr>
            <a:r>
              <a:rPr lang="he-IL" dirty="0">
                <a:solidFill>
                  <a:schemeClr val="tx1"/>
                </a:solidFill>
              </a:rPr>
              <a:t>הפפסין נוצר בתוך התאים המרכיבים את דופן הקיבה, ומופרש מהם אל חלל הקיבה (בתהליך אקסוציטוזה), שם הוא פועל על המזון המתעכל.</a:t>
            </a:r>
          </a:p>
        </p:txBody>
      </p:sp>
      <p:sp>
        <p:nvSpPr>
          <p:cNvPr id="9" name="TextBox 8"/>
          <p:cNvSpPr txBox="1"/>
          <p:nvPr/>
        </p:nvSpPr>
        <p:spPr>
          <a:xfrm>
            <a:off x="247650" y="548680"/>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20: </a:t>
            </a:r>
          </a:p>
          <a:p>
            <a:pPr fontAlgn="auto">
              <a:spcBef>
                <a:spcPts val="0"/>
              </a:spcBef>
              <a:spcAft>
                <a:spcPts val="0"/>
              </a:spcAft>
              <a:defRPr/>
            </a:pPr>
            <a:r>
              <a:rPr lang="he-IL" kern="0" dirty="0">
                <a:solidFill>
                  <a:srgbClr val="1D4C72"/>
                </a:solidFill>
                <a:latin typeface="Arial"/>
                <a:cs typeface="Arial"/>
              </a:rPr>
              <a:t>האנזים פפסין פועל</a:t>
            </a:r>
            <a:r>
              <a:rPr lang="he-IL" b="1" kern="0" dirty="0">
                <a:solidFill>
                  <a:schemeClr val="tx2"/>
                </a:solidFill>
                <a:latin typeface="Arial"/>
                <a:cs typeface="Arial"/>
              </a:rPr>
              <a:t> </a:t>
            </a:r>
            <a:r>
              <a:rPr lang="he-IL" kern="0" dirty="0">
                <a:solidFill>
                  <a:schemeClr val="tx2"/>
                </a:solidFill>
                <a:latin typeface="Arial"/>
                <a:cs typeface="Arial"/>
              </a:rPr>
              <a:t>בחלל הקיבה</a:t>
            </a:r>
            <a:r>
              <a:rPr lang="he-IL" kern="0" dirty="0">
                <a:solidFill>
                  <a:srgbClr val="1D4C72"/>
                </a:solidFill>
                <a:latin typeface="Arial"/>
                <a:cs typeface="Arial"/>
              </a:rPr>
              <a:t>. האם יכול להיות שהוא נוצר בחלל הקיבה?</a:t>
            </a:r>
          </a:p>
          <a:p>
            <a:pPr fontAlgn="auto">
              <a:spcBef>
                <a:spcPts val="0"/>
              </a:spcBef>
              <a:spcAft>
                <a:spcPts val="0"/>
              </a:spcAft>
              <a:defRPr/>
            </a:pPr>
            <a:endParaRPr lang="he-IL" b="1" kern="0" dirty="0">
              <a:solidFill>
                <a:srgbClr val="00B050"/>
              </a:solidFill>
              <a:latin typeface="Arial"/>
              <a:cs typeface="Arial"/>
            </a:endParaRPr>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C6B2D4C-8A72-413C-9205-0409DFAB6FE8}" type="slidenum">
              <a:rPr lang="he-IL" sz="1100" smtClean="0">
                <a:solidFill>
                  <a:schemeClr val="bg1">
                    <a:lumMod val="75000"/>
                  </a:schemeClr>
                </a:solidFill>
              </a:rPr>
              <a:pPr fontAlgn="base">
                <a:spcBef>
                  <a:spcPct val="0"/>
                </a:spcBef>
                <a:spcAft>
                  <a:spcPct val="0"/>
                </a:spcAft>
                <a:defRPr/>
              </a:pPr>
              <a:t>61</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21</a:t>
            </a:r>
            <a:endParaRPr lang="he-IL" sz="1800" smtClean="0"/>
          </a:p>
        </p:txBody>
      </p:sp>
      <p:sp>
        <p:nvSpPr>
          <p:cNvPr id="10" name="TextBox 9"/>
          <p:cNvSpPr txBox="1"/>
          <p:nvPr/>
        </p:nvSpPr>
        <p:spPr>
          <a:xfrm>
            <a:off x="0" y="620713"/>
            <a:ext cx="8431213"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a:t>
            </a:r>
            <a:r>
              <a:rPr lang="he-IL" b="1" kern="0" dirty="0" smtClean="0">
                <a:solidFill>
                  <a:srgbClr val="1D4C72"/>
                </a:solidFill>
                <a:latin typeface="Arial"/>
                <a:cs typeface="Arial"/>
              </a:rPr>
              <a:t>21: </a:t>
            </a:r>
            <a:r>
              <a:rPr lang="he-IL" kern="0" dirty="0">
                <a:solidFill>
                  <a:srgbClr val="1D4C72"/>
                </a:solidFill>
                <a:latin typeface="Arial"/>
                <a:cs typeface="Arial"/>
              </a:rPr>
              <a:t>(בגרות תשס"ז)</a:t>
            </a:r>
          </a:p>
          <a:p>
            <a:pPr fontAlgn="auto">
              <a:spcBef>
                <a:spcPts val="0"/>
              </a:spcBef>
              <a:spcAft>
                <a:spcPts val="0"/>
              </a:spcAft>
              <a:defRPr/>
            </a:pPr>
            <a:r>
              <a:rPr lang="he-IL" kern="0" dirty="0">
                <a:solidFill>
                  <a:srgbClr val="1D4C72"/>
                </a:solidFill>
                <a:latin typeface="Arial"/>
                <a:cs typeface="Arial"/>
              </a:rPr>
              <a:t>ידוע רצף החומצות האמיניות של חלבון מסוים אצל יצור אאוקריוטי.</a:t>
            </a:r>
          </a:p>
          <a:p>
            <a:pPr fontAlgn="auto">
              <a:spcBef>
                <a:spcPts val="0"/>
              </a:spcBef>
              <a:spcAft>
                <a:spcPts val="0"/>
              </a:spcAft>
              <a:defRPr/>
            </a:pPr>
            <a:r>
              <a:rPr lang="he-IL" kern="0" dirty="0">
                <a:solidFill>
                  <a:srgbClr val="1D4C72"/>
                </a:solidFill>
                <a:latin typeface="Arial"/>
                <a:cs typeface="Arial"/>
              </a:rPr>
              <a:t>ציינו שתי סיבות לכך שאי אפשר להסיק מרצף החומצות האמיניות מהו רצף הבסיסים בגן המקודד לחלבון.   </a:t>
            </a:r>
          </a:p>
          <a:p>
            <a:pPr fontAlgn="auto">
              <a:spcBef>
                <a:spcPts val="0"/>
              </a:spcBef>
              <a:spcAft>
                <a:spcPts val="0"/>
              </a:spcAft>
              <a:defRPr/>
            </a:pPr>
            <a:r>
              <a:rPr lang="he-IL" kern="0" dirty="0">
                <a:solidFill>
                  <a:srgbClr val="1D4C72"/>
                </a:solidFill>
                <a:latin typeface="Arial"/>
                <a:cs typeface="Arial"/>
              </a:rPr>
              <a:t> </a:t>
            </a:r>
          </a:p>
        </p:txBody>
      </p:sp>
      <p:sp>
        <p:nvSpPr>
          <p:cNvPr id="6"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670AB9-5065-43DE-BBBE-3F039CF8236C}" type="slidenum">
              <a:rPr lang="he-IL" sz="1100" smtClean="0">
                <a:solidFill>
                  <a:schemeClr val="bg1">
                    <a:lumMod val="75000"/>
                  </a:schemeClr>
                </a:solidFill>
              </a:rPr>
              <a:pPr fontAlgn="base">
                <a:spcBef>
                  <a:spcPct val="0"/>
                </a:spcBef>
                <a:spcAft>
                  <a:spcPct val="0"/>
                </a:spcAft>
                <a:defRPr/>
              </a:pPr>
              <a:t>62</a:t>
            </a:fld>
            <a:endParaRPr lang="he-IL" sz="1100" dirty="0" smtClean="0">
              <a:solidFill>
                <a:schemeClr val="bg1">
                  <a:lumMod val="75000"/>
                </a:schemeClr>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10" name="TextBox 9"/>
          <p:cNvSpPr txBox="1"/>
          <p:nvPr/>
        </p:nvSpPr>
        <p:spPr>
          <a:xfrm>
            <a:off x="247650" y="548680"/>
            <a:ext cx="818356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21: </a:t>
            </a:r>
            <a:r>
              <a:rPr lang="he-IL" kern="0" dirty="0">
                <a:solidFill>
                  <a:srgbClr val="1D4C72"/>
                </a:solidFill>
                <a:latin typeface="Arial"/>
                <a:cs typeface="Arial"/>
              </a:rPr>
              <a:t>(בגרות תשס"ז)</a:t>
            </a:r>
          </a:p>
          <a:p>
            <a:pPr fontAlgn="auto">
              <a:spcBef>
                <a:spcPts val="0"/>
              </a:spcBef>
              <a:spcAft>
                <a:spcPts val="0"/>
              </a:spcAft>
              <a:defRPr/>
            </a:pPr>
            <a:r>
              <a:rPr lang="he-IL" kern="0" dirty="0">
                <a:solidFill>
                  <a:srgbClr val="1D4C72"/>
                </a:solidFill>
                <a:latin typeface="Arial"/>
                <a:cs typeface="Arial"/>
              </a:rPr>
              <a:t>ידוע רצף החומצות האמיניות של חלבון מסוים אצל יצור אאוקריוטי.</a:t>
            </a:r>
          </a:p>
          <a:p>
            <a:pPr fontAlgn="auto">
              <a:spcBef>
                <a:spcPts val="0"/>
              </a:spcBef>
              <a:spcAft>
                <a:spcPts val="0"/>
              </a:spcAft>
              <a:defRPr/>
            </a:pPr>
            <a:r>
              <a:rPr lang="he-IL" kern="0" dirty="0">
                <a:solidFill>
                  <a:srgbClr val="1D4C72"/>
                </a:solidFill>
                <a:latin typeface="Arial"/>
                <a:cs typeface="Arial"/>
              </a:rPr>
              <a:t>ציינו שתי סיבות לכך שאי אפשר להסיק מרצף החומצות האמיניות מהו רצף הבסיסים בגן המקודד לחלבון.  </a:t>
            </a:r>
          </a:p>
        </p:txBody>
      </p:sp>
      <p:sp>
        <p:nvSpPr>
          <p:cNvPr id="6" name="Rectangle 12"/>
          <p:cNvSpPr/>
          <p:nvPr/>
        </p:nvSpPr>
        <p:spPr>
          <a:xfrm>
            <a:off x="223838" y="2349500"/>
            <a:ext cx="8196262" cy="16430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תשובה:</a:t>
            </a:r>
          </a:p>
          <a:p>
            <a:pPr fontAlgn="auto">
              <a:spcBef>
                <a:spcPts val="0"/>
              </a:spcBef>
              <a:spcAft>
                <a:spcPts val="0"/>
              </a:spcAft>
              <a:defRPr/>
            </a:pPr>
            <a:r>
              <a:rPr lang="he-IL" dirty="0">
                <a:solidFill>
                  <a:schemeClr val="tx1"/>
                </a:solidFill>
              </a:rPr>
              <a:t>אי אפשר להסיק מרצף החומצות האמיניות על רצף הבסיסים  בגן כי:</a:t>
            </a:r>
          </a:p>
          <a:p>
            <a:pPr fontAlgn="auto">
              <a:spcBef>
                <a:spcPts val="0"/>
              </a:spcBef>
              <a:spcAft>
                <a:spcPts val="0"/>
              </a:spcAft>
              <a:defRPr/>
            </a:pPr>
            <a:r>
              <a:rPr lang="he-IL" dirty="0">
                <a:solidFill>
                  <a:schemeClr val="tx1"/>
                </a:solidFill>
              </a:rPr>
              <a:t>א. ייתכן שהוסרו קטעים (אינטרונים) מה־</a:t>
            </a:r>
            <a:r>
              <a:rPr lang="en-US" dirty="0">
                <a:solidFill>
                  <a:schemeClr val="tx1"/>
                </a:solidFill>
              </a:rPr>
              <a:t>RNA</a:t>
            </a:r>
            <a:r>
              <a:rPr lang="he-IL" dirty="0">
                <a:solidFill>
                  <a:schemeClr val="tx1"/>
                </a:solidFill>
              </a:rPr>
              <a:t> בתהליך השחבור, קטעים אלו נמצאים </a:t>
            </a:r>
          </a:p>
          <a:p>
            <a:pPr fontAlgn="auto">
              <a:spcBef>
                <a:spcPts val="0"/>
              </a:spcBef>
              <a:spcAft>
                <a:spcPts val="0"/>
              </a:spcAft>
              <a:defRPr/>
            </a:pPr>
            <a:r>
              <a:rPr lang="he-IL" dirty="0">
                <a:solidFill>
                  <a:schemeClr val="tx1"/>
                </a:solidFill>
              </a:rPr>
              <a:t>    ב־</a:t>
            </a:r>
            <a:r>
              <a:rPr lang="en-US" dirty="0">
                <a:solidFill>
                  <a:schemeClr val="tx1"/>
                </a:solidFill>
              </a:rPr>
              <a:t>DNA</a:t>
            </a:r>
            <a:r>
              <a:rPr lang="he-IL" dirty="0">
                <a:solidFill>
                  <a:schemeClr val="tx1"/>
                </a:solidFill>
              </a:rPr>
              <a:t>, אך לא יעברו תרגום, ולכן אי אפשר לדעת עליהם על פי רצף החומצות האמיניות.</a:t>
            </a:r>
          </a:p>
          <a:p>
            <a:pPr fontAlgn="auto">
              <a:spcBef>
                <a:spcPts val="0"/>
              </a:spcBef>
              <a:spcAft>
                <a:spcPts val="0"/>
              </a:spcAft>
              <a:defRPr/>
            </a:pPr>
            <a:r>
              <a:rPr lang="he-IL" dirty="0">
                <a:solidFill>
                  <a:schemeClr val="tx1"/>
                </a:solidFill>
              </a:rPr>
              <a:t>ב. מרבית החומצות  אמיניות מקודדות על ידי יותר מקודון אחד.</a:t>
            </a:r>
          </a:p>
        </p:txBody>
      </p:sp>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3A0DBB1-DF20-462D-A7CD-E37705B690E7}" type="slidenum">
              <a:rPr lang="he-IL" sz="1100" smtClean="0">
                <a:solidFill>
                  <a:schemeClr val="bg1">
                    <a:lumMod val="75000"/>
                  </a:schemeClr>
                </a:solidFill>
              </a:rPr>
              <a:pPr fontAlgn="base">
                <a:spcBef>
                  <a:spcPct val="0"/>
                </a:spcBef>
                <a:spcAft>
                  <a:spcPct val="0"/>
                </a:spcAft>
                <a:defRPr/>
              </a:pPr>
              <a:t>63</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22: קישור מיקרו'-מַקרו'</a:t>
            </a:r>
            <a:endParaRPr lang="he-IL" sz="1800" smtClean="0"/>
          </a:p>
        </p:txBody>
      </p:sp>
      <p:sp>
        <p:nvSpPr>
          <p:cNvPr id="10" name="TextBox 9"/>
          <p:cNvSpPr txBox="1"/>
          <p:nvPr/>
        </p:nvSpPr>
        <p:spPr>
          <a:xfrm>
            <a:off x="311150" y="522685"/>
            <a:ext cx="8183563"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22: </a:t>
            </a:r>
          </a:p>
          <a:p>
            <a:pPr fontAlgn="auto">
              <a:spcBef>
                <a:spcPts val="0"/>
              </a:spcBef>
              <a:spcAft>
                <a:spcPts val="0"/>
              </a:spcAft>
              <a:defRPr/>
            </a:pPr>
            <a:r>
              <a:rPr lang="he-IL" kern="0" dirty="0">
                <a:solidFill>
                  <a:srgbClr val="1D4C72"/>
                </a:solidFill>
                <a:latin typeface="Arial"/>
                <a:cs typeface="Arial"/>
              </a:rPr>
              <a:t>נתנו לארנב לאכול גזר, שהחלבונים המרכיבים את תאיו מסומנים בסימון מיוחד שאינו נעלם גם כשהחלבונים עוברים שינויים כימיים. לאחר זמן מה נמצאו חלבונים </a:t>
            </a:r>
            <a:r>
              <a:rPr lang="he-IL" kern="0" dirty="0">
                <a:solidFill>
                  <a:schemeClr val="tx2"/>
                </a:solidFill>
                <a:latin typeface="Arial"/>
                <a:cs typeface="Arial"/>
              </a:rPr>
              <a:t>מסומנים במקומות שונים בתאי הארנב. </a:t>
            </a:r>
          </a:p>
          <a:p>
            <a:pPr fontAlgn="auto">
              <a:spcBef>
                <a:spcPts val="0"/>
              </a:spcBef>
              <a:spcAft>
                <a:spcPts val="0"/>
              </a:spcAft>
              <a:defRPr/>
            </a:pPr>
            <a:r>
              <a:rPr lang="he-IL" kern="0" dirty="0">
                <a:solidFill>
                  <a:srgbClr val="1D4C72"/>
                </a:solidFill>
                <a:latin typeface="Arial"/>
                <a:cs typeface="Arial"/>
              </a:rPr>
              <a:t>א. השלימו את תרשים הזרימה העוסק בכך.</a:t>
            </a:r>
          </a:p>
          <a:p>
            <a:pPr fontAlgn="auto">
              <a:spcBef>
                <a:spcPts val="0"/>
              </a:spcBef>
              <a:spcAft>
                <a:spcPts val="0"/>
              </a:spcAft>
              <a:defRPr/>
            </a:pPr>
            <a:r>
              <a:rPr lang="he-IL" kern="0" dirty="0">
                <a:solidFill>
                  <a:srgbClr val="1D4C72"/>
                </a:solidFill>
                <a:latin typeface="Arial"/>
                <a:cs typeface="Arial"/>
              </a:rPr>
              <a:t>ב. סמנו את השלבים העוסקים בתהליך המתרחשים ברמת התא.</a:t>
            </a:r>
          </a:p>
        </p:txBody>
      </p:sp>
      <p:grpSp>
        <p:nvGrpSpPr>
          <p:cNvPr id="125957" name="קבוצה 2"/>
          <p:cNvGrpSpPr>
            <a:grpSpLocks/>
          </p:cNvGrpSpPr>
          <p:nvPr/>
        </p:nvGrpSpPr>
        <p:grpSpPr bwMode="auto">
          <a:xfrm>
            <a:off x="533400" y="2420938"/>
            <a:ext cx="7993063" cy="3887787"/>
            <a:chOff x="267728" y="2002450"/>
            <a:chExt cx="8210763" cy="3234638"/>
          </a:xfrm>
        </p:grpSpPr>
        <p:sp>
          <p:nvSpPr>
            <p:cNvPr id="7" name="TextBox 6"/>
            <p:cNvSpPr txBox="1"/>
            <p:nvPr/>
          </p:nvSpPr>
          <p:spPr>
            <a:xfrm>
              <a:off x="293820" y="2002450"/>
              <a:ext cx="8183040" cy="369824"/>
            </a:xfrm>
            <a:prstGeom prst="rect">
              <a:avLst/>
            </a:prstGeom>
            <a:noFill/>
            <a:ln w="19050">
              <a:solidFill>
                <a:schemeClr val="accent1">
                  <a:shade val="50000"/>
                </a:schemeClr>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החלבונים המצויים בתאי הגזר מתפרקים במערכת העיכול של הארנב ל__________</a:t>
              </a:r>
            </a:p>
          </p:txBody>
        </p:sp>
        <p:sp>
          <p:nvSpPr>
            <p:cNvPr id="9" name="TextBox 8"/>
            <p:cNvSpPr txBox="1"/>
            <p:nvPr/>
          </p:nvSpPr>
          <p:spPr>
            <a:xfrm>
              <a:off x="295451" y="2636434"/>
              <a:ext cx="8183040" cy="369824"/>
            </a:xfrm>
            <a:prstGeom prst="rect">
              <a:avLst/>
            </a:prstGeom>
            <a:noFill/>
            <a:ln w="19050">
              <a:solidFill>
                <a:schemeClr val="accent1">
                  <a:shade val="50000"/>
                </a:schemeClr>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החומצות האמיניות נספגות ל______ ומועברות דרכו לתאים</a:t>
              </a:r>
            </a:p>
          </p:txBody>
        </p:sp>
        <p:sp>
          <p:nvSpPr>
            <p:cNvPr id="11" name="TextBox 10"/>
            <p:cNvSpPr txBox="1"/>
            <p:nvPr/>
          </p:nvSpPr>
          <p:spPr>
            <a:xfrm>
              <a:off x="270989" y="3271738"/>
              <a:ext cx="8183040" cy="369824"/>
            </a:xfrm>
            <a:prstGeom prst="rect">
              <a:avLst/>
            </a:prstGeom>
            <a:noFill/>
            <a:ln w="19050">
              <a:solidFill>
                <a:schemeClr val="accent1">
                  <a:shade val="50000"/>
                </a:schemeClr>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החומצות האמיניות נקשרות בציטופלסמה למולקולות ________</a:t>
              </a:r>
            </a:p>
          </p:txBody>
        </p:sp>
        <p:sp>
          <p:nvSpPr>
            <p:cNvPr id="12" name="TextBox 11"/>
            <p:cNvSpPr txBox="1"/>
            <p:nvPr/>
          </p:nvSpPr>
          <p:spPr>
            <a:xfrm>
              <a:off x="267728" y="3908364"/>
              <a:ext cx="8183040" cy="537566"/>
            </a:xfrm>
            <a:prstGeom prst="rect">
              <a:avLst/>
            </a:prstGeom>
            <a:noFill/>
            <a:ln w="19050">
              <a:solidFill>
                <a:schemeClr val="accent1">
                  <a:shade val="50000"/>
                </a:schemeClr>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החומצות האמיניות מובלות על ידי </a:t>
              </a:r>
              <a:r>
                <a:rPr lang="en-US" kern="0" dirty="0">
                  <a:solidFill>
                    <a:srgbClr val="1D4C72"/>
                  </a:solidFill>
                  <a:latin typeface="Arial"/>
                  <a:cs typeface="Arial"/>
                </a:rPr>
                <a:t>RNA</a:t>
              </a:r>
              <a:r>
                <a:rPr lang="he-IL" kern="0" dirty="0">
                  <a:solidFill>
                    <a:srgbClr val="1D4C72"/>
                  </a:solidFill>
                  <a:latin typeface="Arial"/>
                  <a:cs typeface="Arial"/>
                </a:rPr>
                <a:t>-מוביל אל הריבוזומים ומשולבות בחלבונים הנבנים בתהליך ה______ של מולקולות </a:t>
              </a:r>
              <a:r>
                <a:rPr lang="en-US" kern="0" dirty="0">
                  <a:solidFill>
                    <a:srgbClr val="1D4C72"/>
                  </a:solidFill>
                  <a:latin typeface="Arial"/>
                  <a:cs typeface="Arial"/>
                </a:rPr>
                <a:t>RNA</a:t>
              </a:r>
              <a:r>
                <a:rPr lang="he-IL" kern="0" dirty="0">
                  <a:solidFill>
                    <a:srgbClr val="1D4C72"/>
                  </a:solidFill>
                  <a:latin typeface="Arial"/>
                  <a:cs typeface="Arial"/>
                </a:rPr>
                <a:t>-שליח</a:t>
              </a:r>
            </a:p>
          </p:txBody>
        </p:sp>
        <p:sp>
          <p:nvSpPr>
            <p:cNvPr id="14" name="TextBox 13"/>
            <p:cNvSpPr txBox="1"/>
            <p:nvPr/>
          </p:nvSpPr>
          <p:spPr>
            <a:xfrm>
              <a:off x="270989" y="4867264"/>
              <a:ext cx="8183040" cy="369824"/>
            </a:xfrm>
            <a:prstGeom prst="rect">
              <a:avLst/>
            </a:prstGeom>
            <a:noFill/>
            <a:ln w="19050">
              <a:solidFill>
                <a:schemeClr val="accent1">
                  <a:shade val="50000"/>
                </a:schemeClr>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החלבונים מתקפלים למבנם _______האופייני ו ____________ השונים בתא.</a:t>
              </a:r>
            </a:p>
          </p:txBody>
        </p:sp>
      </p:grpSp>
      <p:sp>
        <p:nvSpPr>
          <p:cNvPr id="15" name="חץ למטה 14"/>
          <p:cNvSpPr/>
          <p:nvPr/>
        </p:nvSpPr>
        <p:spPr>
          <a:xfrm>
            <a:off x="5133975" y="2882900"/>
            <a:ext cx="215900" cy="300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טה 15"/>
          <p:cNvSpPr/>
          <p:nvPr/>
        </p:nvSpPr>
        <p:spPr>
          <a:xfrm>
            <a:off x="5133975" y="3659188"/>
            <a:ext cx="215900" cy="265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חץ למטה 16"/>
          <p:cNvSpPr/>
          <p:nvPr/>
        </p:nvSpPr>
        <p:spPr>
          <a:xfrm>
            <a:off x="5133975" y="4411663"/>
            <a:ext cx="215900" cy="265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חץ למטה 17"/>
          <p:cNvSpPr/>
          <p:nvPr/>
        </p:nvSpPr>
        <p:spPr>
          <a:xfrm>
            <a:off x="5124450" y="5489575"/>
            <a:ext cx="215900" cy="376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78C5E46-A4A8-4F4F-AE62-06E5210087AE}" type="slidenum">
              <a:rPr lang="he-IL" sz="1100" smtClean="0">
                <a:solidFill>
                  <a:schemeClr val="bg1">
                    <a:lumMod val="75000"/>
                  </a:schemeClr>
                </a:solidFill>
              </a:rPr>
              <a:pPr fontAlgn="base">
                <a:spcBef>
                  <a:spcPct val="0"/>
                </a:spcBef>
                <a:spcAft>
                  <a:spcPct val="0"/>
                </a:spcAft>
                <a:defRPr/>
              </a:pPr>
              <a:t>64</a:t>
            </a:fld>
            <a:endParaRPr lang="he-IL" sz="1100" dirty="0" smtClean="0">
              <a:solidFill>
                <a:schemeClr val="bg1">
                  <a:lumMod val="75000"/>
                </a:schemeClr>
              </a:solidFill>
            </a:endParaRPr>
          </a:p>
        </p:txBody>
      </p:sp>
      <p:sp>
        <p:nvSpPr>
          <p:cNvPr id="2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13" name="TextBox 12"/>
          <p:cNvSpPr txBox="1"/>
          <p:nvPr/>
        </p:nvSpPr>
        <p:spPr>
          <a:xfrm>
            <a:off x="311150" y="522685"/>
            <a:ext cx="8183563"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22: </a:t>
            </a:r>
          </a:p>
          <a:p>
            <a:pPr fontAlgn="auto">
              <a:spcBef>
                <a:spcPts val="0"/>
              </a:spcBef>
              <a:spcAft>
                <a:spcPts val="0"/>
              </a:spcAft>
              <a:defRPr/>
            </a:pPr>
            <a:r>
              <a:rPr lang="he-IL" kern="0" dirty="0">
                <a:solidFill>
                  <a:srgbClr val="1D4C72"/>
                </a:solidFill>
                <a:latin typeface="Arial"/>
                <a:cs typeface="Arial"/>
              </a:rPr>
              <a:t>נתנו לארנב לאכול גזר שהחלבונים המרכיבים את תאיו מסומנים בסימון מיוחד שאינו נעלם גם כשהחלבונים עוברים שינויים כימיים. לאחר זמן מה נמצאו חלבונים מסומנים </a:t>
            </a:r>
            <a:r>
              <a:rPr lang="he-IL" kern="0" dirty="0">
                <a:solidFill>
                  <a:schemeClr val="tx2"/>
                </a:solidFill>
                <a:latin typeface="Arial"/>
                <a:cs typeface="Arial"/>
              </a:rPr>
              <a:t>במקומות </a:t>
            </a:r>
            <a:r>
              <a:rPr lang="he-IL" kern="0" dirty="0">
                <a:solidFill>
                  <a:srgbClr val="1D4C72"/>
                </a:solidFill>
                <a:latin typeface="Arial"/>
                <a:cs typeface="Arial"/>
              </a:rPr>
              <a:t>שונים בתאי הארנב. </a:t>
            </a:r>
          </a:p>
          <a:p>
            <a:pPr fontAlgn="auto">
              <a:spcBef>
                <a:spcPts val="0"/>
              </a:spcBef>
              <a:spcAft>
                <a:spcPts val="0"/>
              </a:spcAft>
              <a:defRPr/>
            </a:pPr>
            <a:r>
              <a:rPr lang="he-IL" kern="0" dirty="0">
                <a:solidFill>
                  <a:srgbClr val="1D4C72"/>
                </a:solidFill>
                <a:latin typeface="Arial"/>
                <a:cs typeface="Arial"/>
              </a:rPr>
              <a:t>א. השלימו את תרשים הזרימה העוסק בכך.</a:t>
            </a:r>
          </a:p>
          <a:p>
            <a:pPr fontAlgn="auto">
              <a:spcBef>
                <a:spcPts val="0"/>
              </a:spcBef>
              <a:spcAft>
                <a:spcPts val="0"/>
              </a:spcAft>
              <a:defRPr/>
            </a:pPr>
            <a:r>
              <a:rPr lang="he-IL" kern="0" dirty="0">
                <a:solidFill>
                  <a:srgbClr val="1D4C72"/>
                </a:solidFill>
                <a:latin typeface="Arial"/>
                <a:cs typeface="Arial"/>
              </a:rPr>
              <a:t>ב. סמנו את השלבים העוסקים בתהליך המתרחשים ברמת התא.</a:t>
            </a:r>
          </a:p>
        </p:txBody>
      </p:sp>
      <p:grpSp>
        <p:nvGrpSpPr>
          <p:cNvPr id="126981" name="קבוצה 16"/>
          <p:cNvGrpSpPr>
            <a:grpSpLocks/>
          </p:cNvGrpSpPr>
          <p:nvPr/>
        </p:nvGrpSpPr>
        <p:grpSpPr bwMode="auto">
          <a:xfrm>
            <a:off x="231775" y="2738438"/>
            <a:ext cx="8777288" cy="3182937"/>
            <a:chOff x="297748" y="2501632"/>
            <a:chExt cx="9091677" cy="3184179"/>
          </a:xfrm>
        </p:grpSpPr>
        <p:grpSp>
          <p:nvGrpSpPr>
            <p:cNvPr id="126983" name="קבוצה 1"/>
            <p:cNvGrpSpPr>
              <a:grpSpLocks/>
            </p:cNvGrpSpPr>
            <p:nvPr/>
          </p:nvGrpSpPr>
          <p:grpSpPr bwMode="auto">
            <a:xfrm>
              <a:off x="297748" y="2501632"/>
              <a:ext cx="8211406" cy="3184179"/>
              <a:chOff x="267728" y="2002450"/>
              <a:chExt cx="8211406" cy="3184179"/>
            </a:xfrm>
          </p:grpSpPr>
          <p:sp>
            <p:nvSpPr>
              <p:cNvPr id="7" name="TextBox 6"/>
              <p:cNvSpPr txBox="1"/>
              <p:nvPr/>
            </p:nvSpPr>
            <p:spPr>
              <a:xfrm>
                <a:off x="294038" y="2002450"/>
                <a:ext cx="8183989" cy="370031"/>
              </a:xfrm>
              <a:prstGeom prst="rect">
                <a:avLst/>
              </a:prstGeom>
              <a:noFill/>
              <a:ln w="19050">
                <a:solidFill>
                  <a:schemeClr val="accent1">
                    <a:shade val="50000"/>
                  </a:schemeClr>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החלבונים המצויים בתאי הגזר מתפרקים במערכת העיכול של הארנב לחומצות אמיניות</a:t>
                </a:r>
              </a:p>
            </p:txBody>
          </p:sp>
          <p:sp>
            <p:nvSpPr>
              <p:cNvPr id="9" name="TextBox 8"/>
              <p:cNvSpPr txBox="1"/>
              <p:nvPr/>
            </p:nvSpPr>
            <p:spPr>
              <a:xfrm>
                <a:off x="295683" y="2637698"/>
                <a:ext cx="8183988" cy="368444"/>
              </a:xfrm>
              <a:prstGeom prst="rect">
                <a:avLst/>
              </a:prstGeom>
              <a:noFill/>
              <a:ln w="19050">
                <a:solidFill>
                  <a:schemeClr val="accent1">
                    <a:shade val="50000"/>
                  </a:schemeClr>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החומצות האמיניות נספגות לדם ומועברות דרכו לתאים</a:t>
                </a:r>
              </a:p>
            </p:txBody>
          </p:sp>
          <p:sp>
            <p:nvSpPr>
              <p:cNvPr id="11" name="TextBox 10"/>
              <p:cNvSpPr txBox="1"/>
              <p:nvPr/>
            </p:nvSpPr>
            <p:spPr>
              <a:xfrm>
                <a:off x="295683" y="3271357"/>
                <a:ext cx="8183988" cy="370032"/>
              </a:xfrm>
              <a:prstGeom prst="rect">
                <a:avLst/>
              </a:prstGeom>
              <a:solidFill>
                <a:srgbClr val="FFFFCC"/>
              </a:solidFill>
              <a:ln w="19050">
                <a:solidFill>
                  <a:schemeClr val="accent1">
                    <a:shade val="50000"/>
                  </a:schemeClr>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החומצות האמיניות נקשרות בציטופלסמה למולקולות </a:t>
                </a:r>
                <a:r>
                  <a:rPr lang="en-US" kern="0" dirty="0">
                    <a:solidFill>
                      <a:srgbClr val="1D4C72"/>
                    </a:solidFill>
                    <a:latin typeface="Arial"/>
                    <a:cs typeface="Arial"/>
                  </a:rPr>
                  <a:t>RNA</a:t>
                </a:r>
                <a:r>
                  <a:rPr lang="he-IL" kern="0" dirty="0">
                    <a:solidFill>
                      <a:srgbClr val="1D4C72"/>
                    </a:solidFill>
                    <a:latin typeface="Arial"/>
                    <a:cs typeface="Arial"/>
                  </a:rPr>
                  <a:t>-מוביל</a:t>
                </a:r>
              </a:p>
            </p:txBody>
          </p:sp>
          <p:sp>
            <p:nvSpPr>
              <p:cNvPr id="12" name="TextBox 11"/>
              <p:cNvSpPr txBox="1"/>
              <p:nvPr/>
            </p:nvSpPr>
            <p:spPr>
              <a:xfrm>
                <a:off x="267728" y="3906605"/>
                <a:ext cx="8183989" cy="644776"/>
              </a:xfrm>
              <a:prstGeom prst="rect">
                <a:avLst/>
              </a:prstGeom>
              <a:solidFill>
                <a:srgbClr val="FFFFCC"/>
              </a:solidFill>
              <a:ln w="19050">
                <a:solidFill>
                  <a:schemeClr val="accent1">
                    <a:shade val="50000"/>
                  </a:schemeClr>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החומצות האמיניות </a:t>
                </a:r>
                <a:r>
                  <a:rPr lang="he-IL" kern="0">
                    <a:solidFill>
                      <a:srgbClr val="1D4C72"/>
                    </a:solidFill>
                    <a:latin typeface="Arial"/>
                    <a:cs typeface="Arial"/>
                  </a:rPr>
                  <a:t>מובלות על ידי </a:t>
                </a:r>
                <a:r>
                  <a:rPr lang="en-US" kern="0" dirty="0">
                    <a:solidFill>
                      <a:srgbClr val="1D4C72"/>
                    </a:solidFill>
                    <a:latin typeface="Arial"/>
                    <a:cs typeface="Arial"/>
                  </a:rPr>
                  <a:t>RNA</a:t>
                </a:r>
                <a:r>
                  <a:rPr lang="he-IL" kern="0" dirty="0">
                    <a:solidFill>
                      <a:srgbClr val="1D4C72"/>
                    </a:solidFill>
                    <a:latin typeface="Arial"/>
                    <a:cs typeface="Arial"/>
                  </a:rPr>
                  <a:t>-מוביל אל הריבוזומים ומשולבות בחלבונים הנבנים בתהליך התרגום של מולקולות </a:t>
                </a:r>
                <a:r>
                  <a:rPr lang="en-US" kern="0" dirty="0">
                    <a:solidFill>
                      <a:srgbClr val="1D4C72"/>
                    </a:solidFill>
                    <a:latin typeface="Arial"/>
                    <a:cs typeface="Arial"/>
                  </a:rPr>
                  <a:t>RNA</a:t>
                </a:r>
                <a:r>
                  <a:rPr lang="he-IL" kern="0" dirty="0">
                    <a:solidFill>
                      <a:srgbClr val="1D4C72"/>
                    </a:solidFill>
                    <a:latin typeface="Arial"/>
                    <a:cs typeface="Arial"/>
                  </a:rPr>
                  <a:t>-שליח</a:t>
                </a:r>
              </a:p>
            </p:txBody>
          </p:sp>
          <p:sp>
            <p:nvSpPr>
              <p:cNvPr id="14" name="TextBox 13"/>
              <p:cNvSpPr txBox="1"/>
              <p:nvPr/>
            </p:nvSpPr>
            <p:spPr>
              <a:xfrm>
                <a:off x="271017" y="4816598"/>
                <a:ext cx="8183989" cy="370031"/>
              </a:xfrm>
              <a:prstGeom prst="rect">
                <a:avLst/>
              </a:prstGeom>
              <a:solidFill>
                <a:srgbClr val="FFFFCC"/>
              </a:solidFill>
              <a:ln w="19050">
                <a:solidFill>
                  <a:schemeClr val="accent1">
                    <a:shade val="50000"/>
                  </a:schemeClr>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a:cs typeface="Arial"/>
                  </a:rPr>
                  <a:t>החלבונים מתקפלים למבנם המרחבי האופייני ונעים לאתרי פעילותם השונים בתא.</a:t>
                </a:r>
              </a:p>
            </p:txBody>
          </p:sp>
        </p:grpSp>
        <p:sp>
          <p:nvSpPr>
            <p:cNvPr id="5" name="סוגר מרובע ימני 4"/>
            <p:cNvSpPr/>
            <p:nvPr/>
          </p:nvSpPr>
          <p:spPr>
            <a:xfrm>
              <a:off x="8509691" y="4040519"/>
              <a:ext cx="166081" cy="1611942"/>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5" name="TextBox 14"/>
            <p:cNvSpPr txBox="1"/>
            <p:nvPr/>
          </p:nvSpPr>
          <p:spPr>
            <a:xfrm>
              <a:off x="8323879" y="4331146"/>
              <a:ext cx="1065546" cy="58442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הרמה התאית</a:t>
              </a:r>
            </a:p>
          </p:txBody>
        </p:sp>
        <p:sp>
          <p:nvSpPr>
            <p:cNvPr id="6" name="חץ למטה 5"/>
            <p:cNvSpPr/>
            <p:nvPr/>
          </p:nvSpPr>
          <p:spPr>
            <a:xfrm>
              <a:off x="5219323" y="2871663"/>
              <a:ext cx="217056" cy="265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חץ למטה 18"/>
            <p:cNvSpPr/>
            <p:nvPr/>
          </p:nvSpPr>
          <p:spPr>
            <a:xfrm>
              <a:off x="5176570" y="3505323"/>
              <a:ext cx="215411" cy="265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 name="חץ למטה 19"/>
            <p:cNvSpPr/>
            <p:nvPr/>
          </p:nvSpPr>
          <p:spPr>
            <a:xfrm>
              <a:off x="5142038" y="4140571"/>
              <a:ext cx="217056" cy="265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 name="חץ למטה 20"/>
            <p:cNvSpPr/>
            <p:nvPr/>
          </p:nvSpPr>
          <p:spPr>
            <a:xfrm>
              <a:off x="5133817" y="5050563"/>
              <a:ext cx="215411" cy="265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22"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87266FF-DAB1-487B-9D8A-74901D4959A2}" type="slidenum">
              <a:rPr lang="he-IL" sz="1100" smtClean="0">
                <a:solidFill>
                  <a:schemeClr val="bg1">
                    <a:lumMod val="75000"/>
                  </a:schemeClr>
                </a:solidFill>
              </a:rPr>
              <a:pPr fontAlgn="base">
                <a:spcBef>
                  <a:spcPct val="0"/>
                </a:spcBef>
                <a:spcAft>
                  <a:spcPct val="0"/>
                </a:spcAft>
                <a:defRPr/>
              </a:pPr>
              <a:t>65</a:t>
            </a:fld>
            <a:endParaRPr lang="he-IL" sz="1100" dirty="0" smtClean="0">
              <a:solidFill>
                <a:schemeClr val="bg1">
                  <a:lumMod val="75000"/>
                </a:schemeClr>
              </a:solidFill>
            </a:endParaRPr>
          </a:p>
        </p:txBody>
      </p:sp>
      <p:sp>
        <p:nvSpPr>
          <p:cNvPr id="2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66</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שאלה 23: ביולוגיה בחיוך</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66</a:t>
            </a:fld>
            <a:endParaRPr lang="he-IL" sz="1100" smtClean="0">
              <a:solidFill>
                <a:srgbClr val="BFBFBF"/>
              </a:solidFill>
            </a:endParaRPr>
          </a:p>
        </p:txBody>
      </p:sp>
      <p:sp>
        <p:nvSpPr>
          <p:cNvPr id="8" name="TextBox 7"/>
          <p:cNvSpPr txBox="1"/>
          <p:nvPr/>
        </p:nvSpPr>
        <p:spPr>
          <a:xfrm>
            <a:off x="1979613" y="479425"/>
            <a:ext cx="6638925" cy="369331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23:</a:t>
            </a:r>
          </a:p>
          <a:p>
            <a:pPr eaLnBrk="1" hangingPunct="1">
              <a:defRPr/>
            </a:pPr>
            <a:r>
              <a:rPr lang="he-IL" dirty="0">
                <a:solidFill>
                  <a:schemeClr val="tx2"/>
                </a:solidFill>
                <a:latin typeface="Arial"/>
                <a:cs typeface="Arial"/>
              </a:rPr>
              <a:t>לשבעת הגמדים נמאס </a:t>
            </a:r>
            <a:r>
              <a:rPr lang="he-IL" dirty="0" smtClean="0">
                <a:solidFill>
                  <a:schemeClr val="tx2"/>
                </a:solidFill>
                <a:latin typeface="Arial"/>
                <a:cs typeface="Arial"/>
              </a:rPr>
              <a:t>להסתכל בשלגייה מלמטה למעלה. </a:t>
            </a:r>
            <a:r>
              <a:rPr lang="he-IL" dirty="0">
                <a:solidFill>
                  <a:schemeClr val="tx2"/>
                </a:solidFill>
                <a:latin typeface="Arial"/>
                <a:cs typeface="Arial"/>
              </a:rPr>
              <a:t>כאבי הצוואר </a:t>
            </a:r>
            <a:r>
              <a:rPr lang="he-IL" dirty="0" smtClean="0">
                <a:solidFill>
                  <a:schemeClr val="tx2"/>
                </a:solidFill>
                <a:latin typeface="Arial"/>
                <a:cs typeface="Arial"/>
              </a:rPr>
              <a:t>החוזרים </a:t>
            </a:r>
            <a:r>
              <a:rPr lang="he-IL" dirty="0">
                <a:solidFill>
                  <a:schemeClr val="tx2"/>
                </a:solidFill>
                <a:latin typeface="Arial"/>
                <a:cs typeface="Arial"/>
              </a:rPr>
              <a:t>שכנעו אותם שהגיע הזמן לעשות מעשה!</a:t>
            </a:r>
          </a:p>
          <a:p>
            <a:pPr eaLnBrk="1" hangingPunct="1">
              <a:defRPr/>
            </a:pPr>
            <a:r>
              <a:rPr lang="he-IL" dirty="0">
                <a:solidFill>
                  <a:schemeClr val="tx2"/>
                </a:solidFill>
                <a:latin typeface="Arial"/>
                <a:cs typeface="Arial"/>
              </a:rPr>
              <a:t>הגמד זעפני (הידוע </a:t>
            </a:r>
            <a:r>
              <a:rPr lang="he-IL" dirty="0" smtClean="0">
                <a:solidFill>
                  <a:schemeClr val="tx2"/>
                </a:solidFill>
                <a:latin typeface="Arial"/>
                <a:cs typeface="Arial"/>
              </a:rPr>
              <a:t>במזג חם ובידע </a:t>
            </a:r>
            <a:r>
              <a:rPr lang="he-IL" dirty="0">
                <a:solidFill>
                  <a:schemeClr val="tx2"/>
                </a:solidFill>
                <a:latin typeface="Arial"/>
                <a:cs typeface="Arial"/>
              </a:rPr>
              <a:t>רב בביולוגיה) הציע </a:t>
            </a:r>
            <a:r>
              <a:rPr lang="he-IL" dirty="0" smtClean="0">
                <a:solidFill>
                  <a:schemeClr val="tx2"/>
                </a:solidFill>
                <a:latin typeface="Arial"/>
                <a:cs typeface="Arial"/>
              </a:rPr>
              <a:t>שהפתרון </a:t>
            </a:r>
            <a:r>
              <a:rPr lang="he-IL" dirty="0">
                <a:solidFill>
                  <a:schemeClr val="tx2"/>
                </a:solidFill>
                <a:latin typeface="Arial"/>
                <a:cs typeface="Arial"/>
              </a:rPr>
              <a:t>לבעיית הגמדים הוא שיבוט של הורמון גדילה בתוך </a:t>
            </a:r>
            <a:r>
              <a:rPr lang="he-IL" dirty="0" smtClean="0">
                <a:solidFill>
                  <a:schemeClr val="tx2"/>
                </a:solidFill>
                <a:latin typeface="Arial"/>
                <a:cs typeface="Arial"/>
              </a:rPr>
              <a:t>גופם, כלומר העברת מקטע </a:t>
            </a:r>
            <a:r>
              <a:rPr lang="en-US" dirty="0" smtClean="0">
                <a:solidFill>
                  <a:schemeClr val="tx2"/>
                </a:solidFill>
                <a:latin typeface="Arial"/>
                <a:cs typeface="Arial"/>
              </a:rPr>
              <a:t>DNA</a:t>
            </a:r>
            <a:r>
              <a:rPr lang="he-IL" dirty="0" smtClean="0">
                <a:solidFill>
                  <a:schemeClr val="tx2"/>
                </a:solidFill>
                <a:latin typeface="Arial"/>
                <a:cs typeface="Arial"/>
              </a:rPr>
              <a:t> הכולל את הגן המקודד להורמון הגדילה מיצור אחר לתאי הגוף של הגמדים. </a:t>
            </a:r>
            <a:r>
              <a:rPr lang="he-IL" dirty="0">
                <a:solidFill>
                  <a:schemeClr val="tx2"/>
                </a:solidFill>
                <a:latin typeface="Arial"/>
                <a:cs typeface="Arial"/>
              </a:rPr>
              <a:t>אבל מכיוון שהגמדים אוהבים לעשות </a:t>
            </a:r>
            <a:r>
              <a:rPr lang="he-IL" dirty="0" smtClean="0">
                <a:solidFill>
                  <a:schemeClr val="tx2"/>
                </a:solidFill>
                <a:latin typeface="Arial"/>
                <a:cs typeface="Arial"/>
              </a:rPr>
              <a:t>הכול </a:t>
            </a:r>
            <a:r>
              <a:rPr lang="he-IL" dirty="0">
                <a:solidFill>
                  <a:schemeClr val="tx2"/>
                </a:solidFill>
                <a:latin typeface="Arial"/>
                <a:cs typeface="Arial"/>
              </a:rPr>
              <a:t>בגדול, הגן להורמון הגדילה יילקח מפיל, החיה הגדולה ביותר בממלכה.</a:t>
            </a:r>
          </a:p>
          <a:p>
            <a:pPr eaLnBrk="1" hangingPunct="1">
              <a:defRPr/>
            </a:pPr>
            <a:r>
              <a:rPr lang="he-IL" dirty="0" smtClean="0">
                <a:solidFill>
                  <a:schemeClr val="tx2"/>
                </a:solidFill>
                <a:latin typeface="Arial"/>
                <a:cs typeface="Arial"/>
              </a:rPr>
              <a:t>שאר </a:t>
            </a:r>
            <a:r>
              <a:rPr lang="he-IL" dirty="0">
                <a:solidFill>
                  <a:schemeClr val="tx2"/>
                </a:solidFill>
                <a:latin typeface="Arial"/>
                <a:cs typeface="Arial"/>
              </a:rPr>
              <a:t>הגמדים הסכימו </a:t>
            </a:r>
            <a:r>
              <a:rPr lang="he-IL" dirty="0" smtClean="0">
                <a:solidFill>
                  <a:schemeClr val="tx2"/>
                </a:solidFill>
                <a:latin typeface="Arial"/>
                <a:cs typeface="Arial"/>
              </a:rPr>
              <a:t>בהתלהבות, ורק </a:t>
            </a:r>
            <a:r>
              <a:rPr lang="he-IL" dirty="0">
                <a:solidFill>
                  <a:schemeClr val="tx2"/>
                </a:solidFill>
                <a:latin typeface="Arial"/>
                <a:cs typeface="Arial"/>
              </a:rPr>
              <a:t>ישנוני, שהתעורר זה עתה, חשב </a:t>
            </a:r>
            <a:r>
              <a:rPr lang="he-IL" dirty="0" smtClean="0">
                <a:solidFill>
                  <a:schemeClr val="tx2"/>
                </a:solidFill>
                <a:latin typeface="Arial"/>
                <a:cs typeface="Arial"/>
              </a:rPr>
              <a:t>שמדובר </a:t>
            </a:r>
            <a:r>
              <a:rPr lang="he-IL" dirty="0">
                <a:solidFill>
                  <a:schemeClr val="tx2"/>
                </a:solidFill>
                <a:latin typeface="Arial"/>
                <a:cs typeface="Arial"/>
              </a:rPr>
              <a:t>ברעיון רע מאוד כי האנזים שמתעתק את הגנים </a:t>
            </a:r>
            <a:r>
              <a:rPr lang="he-IL" dirty="0" smtClean="0">
                <a:solidFill>
                  <a:schemeClr val="tx2"/>
                </a:solidFill>
                <a:latin typeface="Arial"/>
                <a:cs typeface="Arial"/>
              </a:rPr>
              <a:t>בתאי גופם של הגמדים </a:t>
            </a:r>
            <a:r>
              <a:rPr lang="he-IL" dirty="0">
                <a:solidFill>
                  <a:schemeClr val="tx2"/>
                </a:solidFill>
                <a:latin typeface="Arial"/>
                <a:cs typeface="Arial"/>
              </a:rPr>
              <a:t>לא יזהה גן שמקורו </a:t>
            </a:r>
            <a:r>
              <a:rPr lang="he-IL" dirty="0" smtClean="0">
                <a:solidFill>
                  <a:schemeClr val="tx2"/>
                </a:solidFill>
                <a:latin typeface="Arial"/>
                <a:cs typeface="Arial"/>
              </a:rPr>
              <a:t>בפיל ולא יתעתק אותו.</a:t>
            </a:r>
            <a:endParaRPr lang="he-IL" dirty="0">
              <a:solidFill>
                <a:schemeClr val="tx2"/>
              </a:solidFill>
              <a:latin typeface="Arial"/>
              <a:cs typeface="Arial"/>
            </a:endParaRPr>
          </a:p>
          <a:p>
            <a:pPr eaLnBrk="1" hangingPunct="1">
              <a:defRPr/>
            </a:pPr>
            <a:r>
              <a:rPr lang="he-IL" dirty="0" smtClean="0">
                <a:solidFill>
                  <a:schemeClr val="tx2"/>
                </a:solidFill>
                <a:latin typeface="Arial"/>
                <a:cs typeface="Arial"/>
              </a:rPr>
              <a:t>האם אתם מסכימים עם דעתו של זעפני או עם דעתו של ישנוני? נמקו.</a:t>
            </a:r>
            <a:endParaRPr lang="he-IL" dirty="0">
              <a:solidFill>
                <a:schemeClr val="tx2"/>
              </a:solidFill>
              <a:latin typeface="Arial"/>
              <a:cs typeface="Arial"/>
            </a:endParaRPr>
          </a:p>
          <a:p>
            <a:pPr eaLnBrk="1" hangingPunct="1">
              <a:defRPr/>
            </a:pPr>
            <a:endParaRPr lang="he-IL" dirty="0">
              <a:solidFill>
                <a:schemeClr val="tx2"/>
              </a:solidFill>
            </a:endParaRPr>
          </a:p>
        </p:txBody>
      </p:sp>
      <p:sp>
        <p:nvSpPr>
          <p:cNvPr id="9" name="Rectangle 3"/>
          <p:cNvSpPr/>
          <p:nvPr/>
        </p:nvSpPr>
        <p:spPr>
          <a:xfrm>
            <a:off x="5796136" y="430952"/>
            <a:ext cx="2986804" cy="45719"/>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657787100"/>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67</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67</a:t>
            </a:fld>
            <a:endParaRPr lang="he-IL" sz="1100" smtClean="0">
              <a:solidFill>
                <a:srgbClr val="BFBFBF"/>
              </a:solidFill>
            </a:endParaRPr>
          </a:p>
        </p:txBody>
      </p:sp>
      <p:sp>
        <p:nvSpPr>
          <p:cNvPr id="8" name="TextBox 7"/>
          <p:cNvSpPr txBox="1"/>
          <p:nvPr/>
        </p:nvSpPr>
        <p:spPr>
          <a:xfrm>
            <a:off x="1979613" y="479425"/>
            <a:ext cx="6638925" cy="397031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23:</a:t>
            </a:r>
          </a:p>
          <a:p>
            <a:pPr eaLnBrk="1" hangingPunct="1">
              <a:defRPr/>
            </a:pPr>
            <a:r>
              <a:rPr lang="he-IL" dirty="0" smtClean="0">
                <a:solidFill>
                  <a:schemeClr val="tx2"/>
                </a:solidFill>
                <a:latin typeface="Arial"/>
                <a:cs typeface="Arial"/>
              </a:rPr>
              <a:t>לשבעת הגמדים נמאס להסתכל בשלגייה מלמטה למעלה. כאבי הצוואר החוזרים שכנעו אותם שהגיע הזמן לעשות מעשה!</a:t>
            </a:r>
          </a:p>
          <a:p>
            <a:pPr eaLnBrk="1" hangingPunct="1">
              <a:defRPr/>
            </a:pPr>
            <a:r>
              <a:rPr lang="he-IL" dirty="0" smtClean="0">
                <a:solidFill>
                  <a:schemeClr val="tx2"/>
                </a:solidFill>
                <a:latin typeface="Arial"/>
                <a:cs typeface="Arial"/>
              </a:rPr>
              <a:t>הגמד זעפני (הידוע במזג חם ובידע רב בביולוגיה) הציע שהפתרון לבעיית הגמדים הוא שיבוט של הורמון גדילה בתוך גופם, כלומר העברת מקטע </a:t>
            </a:r>
            <a:r>
              <a:rPr lang="en-US" dirty="0" smtClean="0">
                <a:solidFill>
                  <a:schemeClr val="tx2"/>
                </a:solidFill>
                <a:latin typeface="Arial"/>
                <a:cs typeface="Arial"/>
              </a:rPr>
              <a:t>DNA</a:t>
            </a:r>
            <a:r>
              <a:rPr lang="he-IL" dirty="0" smtClean="0">
                <a:solidFill>
                  <a:schemeClr val="tx2"/>
                </a:solidFill>
                <a:latin typeface="Arial"/>
                <a:cs typeface="Arial"/>
              </a:rPr>
              <a:t> הכולל את הגן המקודד להורמון הגדילה מיצור אחר לתאי הגוף של הגמדים. אבל מכיוון שהגמדים אוהבים לעשות הכול בגדול, הגן להורמון הגדילה יילקח מפיל, החיה הגדולה ביותר בממלכה.</a:t>
            </a:r>
          </a:p>
          <a:p>
            <a:pPr eaLnBrk="1" hangingPunct="1">
              <a:defRPr/>
            </a:pPr>
            <a:r>
              <a:rPr lang="he-IL" dirty="0" smtClean="0">
                <a:solidFill>
                  <a:schemeClr val="tx2"/>
                </a:solidFill>
                <a:latin typeface="Arial"/>
                <a:cs typeface="Arial"/>
              </a:rPr>
              <a:t>שאר הגמדים הסכימו בהתלהבות, ורק ישנוני, שהתעורר זה עתה, חשב שמדובר ברעיון רע מאוד כי האנזים שמתעתק את הגנים בתאי גופם של הגמדים לא יזהה גן שמקורו בפיל ולא יתעתק אותו.</a:t>
            </a:r>
          </a:p>
          <a:p>
            <a:pPr eaLnBrk="1" hangingPunct="1">
              <a:defRPr/>
            </a:pPr>
            <a:r>
              <a:rPr lang="he-IL" dirty="0" smtClean="0">
                <a:solidFill>
                  <a:schemeClr val="tx2"/>
                </a:solidFill>
                <a:latin typeface="Arial"/>
                <a:cs typeface="Arial"/>
              </a:rPr>
              <a:t>האם אתם מסכימים עם דעתו של זעפני או עם דעתו של ישנוני? נמקו.</a:t>
            </a:r>
          </a:p>
          <a:p>
            <a:pPr eaLnBrk="1" hangingPunct="1">
              <a:defRPr/>
            </a:pPr>
            <a:endParaRPr lang="he-IL" dirty="0" smtClean="0">
              <a:solidFill>
                <a:schemeClr val="tx2"/>
              </a:solidFill>
            </a:endParaRPr>
          </a:p>
          <a:p>
            <a:pPr eaLnBrk="1" hangingPunct="1">
              <a:defRPr/>
            </a:pPr>
            <a:endParaRPr lang="he-IL" dirty="0">
              <a:solidFill>
                <a:schemeClr val="tx2"/>
              </a:solidFill>
            </a:endParaRPr>
          </a:p>
        </p:txBody>
      </p:sp>
      <p:sp>
        <p:nvSpPr>
          <p:cNvPr id="9" name="Rectangle 12"/>
          <p:cNvSpPr/>
          <p:nvPr/>
        </p:nvSpPr>
        <p:spPr>
          <a:xfrm>
            <a:off x="539750" y="4149080"/>
            <a:ext cx="8196263" cy="1871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המבנה הבסיסי של </a:t>
            </a:r>
            <a:r>
              <a:rPr lang="he-IL" dirty="0" smtClean="0">
                <a:solidFill>
                  <a:schemeClr val="tx1"/>
                </a:solidFill>
              </a:rPr>
              <a:t>ה</a:t>
            </a:r>
            <a:r>
              <a:rPr lang="he-IL" dirty="0" smtClean="0">
                <a:solidFill>
                  <a:schemeClr val="tx1"/>
                </a:solidFill>
                <a:latin typeface="Arial"/>
                <a:cs typeface="Arial"/>
              </a:rPr>
              <a:t>־</a:t>
            </a:r>
            <a:r>
              <a:rPr lang="en-US" dirty="0" smtClean="0">
                <a:solidFill>
                  <a:schemeClr val="tx1"/>
                </a:solidFill>
              </a:rPr>
              <a:t>DNA</a:t>
            </a:r>
            <a:r>
              <a:rPr lang="he-IL" dirty="0" smtClean="0">
                <a:solidFill>
                  <a:schemeClr val="tx1"/>
                </a:solidFill>
              </a:rPr>
              <a:t> והיסודות המרכיבים אותם דומים </a:t>
            </a:r>
            <a:r>
              <a:rPr lang="he-IL" dirty="0">
                <a:solidFill>
                  <a:schemeClr val="tx1"/>
                </a:solidFill>
              </a:rPr>
              <a:t>בכל היצורים החיים. לכן </a:t>
            </a:r>
            <a:r>
              <a:rPr lang="he-IL" dirty="0" smtClean="0">
                <a:solidFill>
                  <a:schemeClr val="tx1"/>
                </a:solidFill>
              </a:rPr>
              <a:t>סביר שאנזים </a:t>
            </a:r>
            <a:r>
              <a:rPr lang="he-IL" dirty="0">
                <a:solidFill>
                  <a:schemeClr val="tx1"/>
                </a:solidFill>
              </a:rPr>
              <a:t>מתעתק ביצור </a:t>
            </a:r>
            <a:r>
              <a:rPr lang="he-IL" dirty="0" smtClean="0">
                <a:solidFill>
                  <a:schemeClr val="tx1"/>
                </a:solidFill>
              </a:rPr>
              <a:t>אחד </a:t>
            </a:r>
            <a:r>
              <a:rPr lang="he-IL" dirty="0">
                <a:solidFill>
                  <a:schemeClr val="tx1"/>
                </a:solidFill>
              </a:rPr>
              <a:t>יפעל גם על גנים מיצור אחר </a:t>
            </a:r>
            <a:r>
              <a:rPr lang="he-IL" dirty="0" smtClean="0">
                <a:solidFill>
                  <a:schemeClr val="tx1"/>
                </a:solidFill>
              </a:rPr>
              <a:t>(זה </a:t>
            </a:r>
            <a:r>
              <a:rPr lang="he-IL" dirty="0">
                <a:solidFill>
                  <a:schemeClr val="tx1"/>
                </a:solidFill>
              </a:rPr>
              <a:t>אחד העקרונות </a:t>
            </a:r>
            <a:r>
              <a:rPr lang="he-IL" dirty="0" smtClean="0">
                <a:solidFill>
                  <a:schemeClr val="tx1"/>
                </a:solidFill>
              </a:rPr>
              <a:t>הבסיסיים </a:t>
            </a:r>
            <a:r>
              <a:rPr lang="he-IL" dirty="0">
                <a:solidFill>
                  <a:schemeClr val="tx1"/>
                </a:solidFill>
              </a:rPr>
              <a:t>בהנדסה גנטית</a:t>
            </a:r>
            <a:r>
              <a:rPr lang="he-IL" dirty="0" smtClean="0">
                <a:solidFill>
                  <a:schemeClr val="tx1"/>
                </a:solidFill>
              </a:rPr>
              <a:t>), ולכן יתרחש תהליך תעתוק ותרגום וייווצר הורמון גדילה בגופם של הגמדים.</a:t>
            </a:r>
          </a:p>
          <a:p>
            <a:pPr fontAlgn="auto">
              <a:spcBef>
                <a:spcPts val="0"/>
              </a:spcBef>
              <a:spcAft>
                <a:spcPts val="0"/>
              </a:spcAft>
              <a:defRPr/>
            </a:pPr>
            <a:r>
              <a:rPr lang="he-IL" dirty="0" smtClean="0">
                <a:solidFill>
                  <a:schemeClr val="tx1"/>
                </a:solidFill>
              </a:rPr>
              <a:t>* </a:t>
            </a:r>
            <a:r>
              <a:rPr lang="he-IL" sz="1600" dirty="0" smtClean="0">
                <a:solidFill>
                  <a:schemeClr val="tx1"/>
                </a:solidFill>
              </a:rPr>
              <a:t>עם זאת, ייתכן שהורמון גדילה של פיל שונה מהורמון של אדם (או גמד), ולכן גם אם (תאורטית) הוא ייווצר בגוף הגמדים, ייתכן שהוא לא ימלא את תפקידו המקורי. </a:t>
            </a:r>
            <a:endParaRPr lang="he-IL" sz="1600" dirty="0">
              <a:solidFill>
                <a:schemeClr val="tx1"/>
              </a:solidFill>
            </a:endParaRPr>
          </a:p>
        </p:txBody>
      </p:sp>
      <p:sp>
        <p:nvSpPr>
          <p:cNvPr id="10" name="Rectangle 3"/>
          <p:cNvSpPr/>
          <p:nvPr/>
        </p:nvSpPr>
        <p:spPr>
          <a:xfrm flipV="1">
            <a:off x="6588224" y="430953"/>
            <a:ext cx="2194716" cy="45719"/>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243505430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כיצד המידע ב־</a:t>
            </a:r>
            <a:r>
              <a:rPr lang="en-US" sz="1800" b="1" dirty="0" smtClean="0">
                <a:solidFill>
                  <a:srgbClr val="FF6600"/>
                </a:solidFill>
                <a:ea typeface="+mn-ea"/>
              </a:rPr>
              <a:t>DNA</a:t>
            </a:r>
            <a:r>
              <a:rPr lang="he-IL" sz="1800" b="1" dirty="0" smtClean="0">
                <a:solidFill>
                  <a:srgbClr val="FF6600"/>
                </a:solidFill>
                <a:ea typeface="+mn-ea"/>
              </a:rPr>
              <a:t> קובע את סוג החלבון הנוצר? – הצופן הגנטי</a:t>
            </a:r>
            <a:endParaRPr lang="he-IL" sz="1800" dirty="0" smtClean="0"/>
          </a:p>
        </p:txBody>
      </p:sp>
      <p:sp>
        <p:nvSpPr>
          <p:cNvPr id="21" name="TextBox 20"/>
          <p:cNvSpPr txBox="1"/>
          <p:nvPr/>
        </p:nvSpPr>
        <p:spPr>
          <a:xfrm>
            <a:off x="231775" y="559123"/>
            <a:ext cx="8359775" cy="250983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 ל-</a:t>
            </a:r>
            <a:r>
              <a:rPr lang="en-US" kern="0" dirty="0">
                <a:solidFill>
                  <a:prstClr val="black"/>
                </a:solidFill>
              </a:rPr>
              <a:t>DNA</a:t>
            </a:r>
            <a:r>
              <a:rPr lang="he-IL" kern="0" dirty="0">
                <a:solidFill>
                  <a:prstClr val="black"/>
                </a:solidFill>
              </a:rPr>
              <a:t> יש מבנה דו-גדילי דמוי סולם. "שלבי הסולם" מורכבים מן הבסיסים החנקניים</a:t>
            </a:r>
          </a:p>
          <a:p>
            <a:pPr fontAlgn="auto">
              <a:spcBef>
                <a:spcPts val="0"/>
              </a:spcBef>
              <a:spcAft>
                <a:spcPts val="0"/>
              </a:spcAft>
              <a:defRPr/>
            </a:pPr>
            <a:r>
              <a:rPr lang="he-IL" kern="0" dirty="0">
                <a:solidFill>
                  <a:prstClr val="black"/>
                </a:solidFill>
              </a:rPr>
              <a:t> </a:t>
            </a:r>
            <a:r>
              <a:rPr lang="en-US" kern="0" dirty="0">
                <a:solidFill>
                  <a:prstClr val="black"/>
                </a:solidFill>
              </a:rPr>
              <a:t>A</a:t>
            </a:r>
            <a:r>
              <a:rPr lang="he-IL" kern="0" dirty="0">
                <a:solidFill>
                  <a:prstClr val="black"/>
                </a:solidFill>
              </a:rPr>
              <a:t>, </a:t>
            </a:r>
            <a:r>
              <a:rPr lang="en-US" kern="0" dirty="0">
                <a:solidFill>
                  <a:prstClr val="black"/>
                </a:solidFill>
              </a:rPr>
              <a:t>T</a:t>
            </a:r>
            <a:r>
              <a:rPr lang="he-IL" kern="0" dirty="0">
                <a:solidFill>
                  <a:prstClr val="black"/>
                </a:solidFill>
              </a:rPr>
              <a:t>, </a:t>
            </a:r>
            <a:r>
              <a:rPr lang="en-US" kern="0" dirty="0">
                <a:solidFill>
                  <a:prstClr val="black"/>
                </a:solidFill>
              </a:rPr>
              <a:t>C</a:t>
            </a:r>
            <a:r>
              <a:rPr lang="he-IL" kern="0" dirty="0">
                <a:solidFill>
                  <a:prstClr val="black"/>
                </a:solidFill>
              </a:rPr>
              <a:t> ו</a:t>
            </a:r>
            <a:r>
              <a:rPr lang="he-IL" kern="0" dirty="0">
                <a:solidFill>
                  <a:prstClr val="black"/>
                </a:solidFill>
                <a:latin typeface="Arial"/>
                <a:cs typeface="Arial"/>
              </a:rPr>
              <a:t>־</a:t>
            </a:r>
            <a:r>
              <a:rPr lang="en-US" kern="0" dirty="0">
                <a:solidFill>
                  <a:prstClr val="black"/>
                </a:solidFill>
              </a:rPr>
              <a:t>G</a:t>
            </a:r>
            <a:r>
              <a:rPr lang="he-IL" kern="0" dirty="0">
                <a:solidFill>
                  <a:prstClr val="black"/>
                </a:solidFill>
              </a:rPr>
              <a:t>. </a:t>
            </a:r>
          </a:p>
          <a:p>
            <a:pPr fontAlgn="auto">
              <a:spcBef>
                <a:spcPts val="0"/>
              </a:spcBef>
              <a:spcAft>
                <a:spcPts val="0"/>
              </a:spcAft>
              <a:defRPr/>
            </a:pPr>
            <a:r>
              <a:rPr lang="he-IL" kern="0" dirty="0">
                <a:solidFill>
                  <a:prstClr val="black"/>
                </a:solidFill>
              </a:rPr>
              <a:t>רצף הבסיסים הוא ה"שפה" שהגנים כותבים בה. ארבעת הבסיסים הם ה"אותיות" של שפה זו.</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רצף של שלושה בסיסים (הנקרא </a:t>
            </a:r>
            <a:r>
              <a:rPr lang="he-IL" kern="0" dirty="0">
                <a:solidFill>
                  <a:srgbClr val="FF6600"/>
                </a:solidFill>
              </a:rPr>
              <a:t>קודון</a:t>
            </a:r>
            <a:r>
              <a:rPr lang="he-IL" kern="0" dirty="0">
                <a:solidFill>
                  <a:prstClr val="black"/>
                </a:solidFill>
              </a:rPr>
              <a:t>) לאורך אחד הגדילים של ה</a:t>
            </a:r>
            <a:r>
              <a:rPr lang="he-IL" kern="0" dirty="0">
                <a:solidFill>
                  <a:prstClr val="black"/>
                </a:solidFill>
                <a:latin typeface="Arial"/>
                <a:cs typeface="Arial"/>
              </a:rPr>
              <a:t>־</a:t>
            </a:r>
            <a:r>
              <a:rPr lang="en-US" kern="0" dirty="0">
                <a:solidFill>
                  <a:prstClr val="black"/>
                </a:solidFill>
              </a:rPr>
              <a:t>DNA</a:t>
            </a:r>
            <a:r>
              <a:rPr lang="he-IL" kern="0" dirty="0">
                <a:solidFill>
                  <a:prstClr val="black"/>
                </a:solidFill>
              </a:rPr>
              <a:t> מהווה "מילה" </a:t>
            </a:r>
          </a:p>
          <a:p>
            <a:pPr fontAlgn="auto">
              <a:spcBef>
                <a:spcPts val="0"/>
              </a:spcBef>
              <a:spcAft>
                <a:spcPts val="0"/>
              </a:spcAft>
              <a:defRPr/>
            </a:pPr>
            <a:r>
              <a:rPr lang="he-IL" kern="0" dirty="0">
                <a:solidFill>
                  <a:prstClr val="black"/>
                </a:solidFill>
              </a:rPr>
              <a:t>הקובעת חומצה אמינית אחת בחלבון.</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רצף השלָשות </a:t>
            </a:r>
            <a:r>
              <a:rPr lang="he-IL" u="sng" kern="0" dirty="0">
                <a:solidFill>
                  <a:prstClr val="black"/>
                </a:solidFill>
              </a:rPr>
              <a:t>בגן</a:t>
            </a:r>
            <a:r>
              <a:rPr lang="he-IL" kern="0" dirty="0">
                <a:solidFill>
                  <a:prstClr val="black"/>
                </a:solidFill>
              </a:rPr>
              <a:t> ב</a:t>
            </a:r>
            <a:r>
              <a:rPr lang="he-IL" kern="0" dirty="0">
                <a:solidFill>
                  <a:prstClr val="black"/>
                </a:solidFill>
                <a:latin typeface="Arial"/>
                <a:cs typeface="Arial"/>
              </a:rPr>
              <a:t>־</a:t>
            </a:r>
            <a:r>
              <a:rPr lang="en-US" kern="0" dirty="0">
                <a:solidFill>
                  <a:prstClr val="black"/>
                </a:solidFill>
              </a:rPr>
              <a:t>DNA</a:t>
            </a:r>
            <a:r>
              <a:rPr lang="he-IL" kern="0" dirty="0">
                <a:solidFill>
                  <a:prstClr val="black"/>
                </a:solidFill>
              </a:rPr>
              <a:t>, קובע את רצף החומצות האמיניות בחלבון כולו. </a:t>
            </a:r>
            <a:endParaRPr lang="he-IL" kern="0" dirty="0">
              <a:solidFill>
                <a:schemeClr val="accent6">
                  <a:lumMod val="50000"/>
                  <a:lumOff val="50000"/>
                </a:schemeClr>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4" name="TextBox 23"/>
          <p:cNvSpPr txBox="1"/>
          <p:nvPr/>
        </p:nvSpPr>
        <p:spPr>
          <a:xfrm>
            <a:off x="176213" y="6057900"/>
            <a:ext cx="8389937" cy="90011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מערכת ההתאמה בין כל שלָשת בסיסים ב</a:t>
            </a:r>
            <a:r>
              <a:rPr lang="he-IL" kern="0" dirty="0">
                <a:solidFill>
                  <a:prstClr val="black"/>
                </a:solidFill>
                <a:latin typeface="Arial"/>
                <a:cs typeface="Arial"/>
              </a:rPr>
              <a:t>־</a:t>
            </a:r>
            <a:r>
              <a:rPr lang="en-US" kern="0" dirty="0">
                <a:solidFill>
                  <a:prstClr val="black"/>
                </a:solidFill>
              </a:rPr>
              <a:t>DNA</a:t>
            </a:r>
            <a:r>
              <a:rPr lang="he-IL" kern="0" dirty="0">
                <a:solidFill>
                  <a:prstClr val="black"/>
                </a:solidFill>
              </a:rPr>
              <a:t>, לבין כל אחת מ</a:t>
            </a:r>
            <a:r>
              <a:rPr lang="he-IL" kern="0" dirty="0">
                <a:solidFill>
                  <a:prstClr val="black"/>
                </a:solidFill>
                <a:latin typeface="Arial"/>
                <a:cs typeface="Arial"/>
              </a:rPr>
              <a:t>־</a:t>
            </a:r>
            <a:r>
              <a:rPr lang="he-IL" kern="0" noProof="1">
                <a:solidFill>
                  <a:prstClr val="black"/>
                </a:solidFill>
              </a:rPr>
              <a:t>20</a:t>
            </a:r>
            <a:r>
              <a:rPr lang="he-IL" kern="0" dirty="0">
                <a:solidFill>
                  <a:prstClr val="black"/>
                </a:solidFill>
              </a:rPr>
              <a:t> החומצות האמיניות הקיימות בטבע, נקראת </a:t>
            </a:r>
            <a:r>
              <a:rPr lang="he-IL" kern="0" dirty="0">
                <a:solidFill>
                  <a:srgbClr val="FF6600"/>
                </a:solidFill>
              </a:rPr>
              <a:t>הקוד הגנטי </a:t>
            </a:r>
            <a:r>
              <a:rPr lang="he-IL" kern="0" dirty="0">
                <a:solidFill>
                  <a:prstClr val="black"/>
                </a:solidFill>
              </a:rPr>
              <a:t>(או </a:t>
            </a:r>
            <a:r>
              <a:rPr lang="he-IL" kern="0" dirty="0">
                <a:solidFill>
                  <a:srgbClr val="FF6600"/>
                </a:solidFill>
              </a:rPr>
              <a:t>הצופן הגנטי</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6861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454" y="2960739"/>
            <a:ext cx="6110882" cy="313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2A37D23-0509-4F87-BF6E-5259DD7BB961}" type="slidenum">
              <a:rPr lang="he-IL" sz="1100" smtClean="0">
                <a:solidFill>
                  <a:schemeClr val="bg1">
                    <a:lumMod val="75000"/>
                  </a:schemeClr>
                </a:solidFill>
              </a:rPr>
              <a:pPr fontAlgn="base">
                <a:spcBef>
                  <a:spcPct val="0"/>
                </a:spcBef>
                <a:spcAft>
                  <a:spcPct val="0"/>
                </a:spcAft>
                <a:defRPr/>
              </a:pPr>
              <a:t>7</a:t>
            </a:fld>
            <a:endParaRPr lang="he-IL" sz="1100" dirty="0" smtClean="0">
              <a:solidFill>
                <a:schemeClr val="bg1">
                  <a:lumMod val="75000"/>
                </a:scheme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322E4EC-1501-482F-ACD6-7A5972E049A6}"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שלבי תהליך יצירת חלבונים בתא: תעתוק ותרגום</a:t>
            </a:r>
            <a:endParaRPr lang="he-IL" sz="1800" dirty="0" smtClean="0"/>
          </a:p>
        </p:txBody>
      </p:sp>
      <p:graphicFrame>
        <p:nvGraphicFramePr>
          <p:cNvPr id="11" name="דיאגרמה 10"/>
          <p:cNvGraphicFramePr/>
          <p:nvPr/>
        </p:nvGraphicFramePr>
        <p:xfrm>
          <a:off x="329922" y="1556792"/>
          <a:ext cx="8448996" cy="5544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42875" y="571500"/>
            <a:ext cx="8755063" cy="947738"/>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kern="0" dirty="0">
                <a:latin typeface="Arial"/>
                <a:cs typeface="Arial"/>
              </a:rPr>
              <a:t>המידע ליצירת החלבונים נמצא בגרעין (ב</a:t>
            </a:r>
            <a:r>
              <a:rPr lang="he-IL" kern="0" dirty="0">
                <a:solidFill>
                  <a:prstClr val="black"/>
                </a:solidFill>
                <a:latin typeface="Arial"/>
                <a:cs typeface="Arial"/>
              </a:rPr>
              <a:t>־</a:t>
            </a:r>
            <a:r>
              <a:rPr lang="en-US" kern="0" dirty="0">
                <a:latin typeface="Arial"/>
                <a:cs typeface="Arial"/>
              </a:rPr>
              <a:t>DNA</a:t>
            </a:r>
            <a:r>
              <a:rPr lang="he-IL" kern="0" dirty="0">
                <a:latin typeface="Arial"/>
                <a:cs typeface="Arial"/>
              </a:rPr>
              <a:t>), ואילו יצירת החלבונים מתרחשת בריבוזומים המצויים בציטופלסמה. מכאן נובעת המסקנה שהמידע המוצפן ב</a:t>
            </a:r>
            <a:r>
              <a:rPr lang="he-IL" kern="0" dirty="0">
                <a:solidFill>
                  <a:prstClr val="black"/>
                </a:solidFill>
                <a:latin typeface="Arial"/>
                <a:cs typeface="Arial"/>
              </a:rPr>
              <a:t>־</a:t>
            </a:r>
            <a:r>
              <a:rPr lang="en-US" kern="0" dirty="0">
                <a:latin typeface="Arial"/>
                <a:cs typeface="Arial"/>
              </a:rPr>
              <a:t>DNA</a:t>
            </a:r>
            <a:r>
              <a:rPr lang="he-IL" kern="0" dirty="0">
                <a:latin typeface="Arial"/>
                <a:cs typeface="Arial"/>
              </a:rPr>
              <a:t> שבגרעין עובר אל הציטופלסמה, ושם הוא מתבטא ביצירת חלבונים. תהליך יצירת החלבונים כולל שני שלבים עיקריים:</a:t>
            </a:r>
            <a:endParaRPr lang="he-IL" u="sng" kern="0" dirty="0">
              <a:solidFill>
                <a:prstClr val="black">
                  <a:lumMod val="50000"/>
                  <a:lumOff val="50000"/>
                </a:prstClr>
              </a:solidFill>
              <a:latin typeface="Arial"/>
              <a:cs typeface="Arial"/>
            </a:endParaRPr>
          </a:p>
        </p:txBody>
      </p:sp>
      <p:pic>
        <p:nvPicPr>
          <p:cNvPr id="696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673225"/>
            <a:ext cx="41544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292600"/>
            <a:ext cx="415448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חץ למטה 1"/>
          <p:cNvSpPr/>
          <p:nvPr/>
        </p:nvSpPr>
        <p:spPr>
          <a:xfrm>
            <a:off x="6156325" y="4102100"/>
            <a:ext cx="647700" cy="19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52F154-E21E-49AB-AF10-D429685C65EE}"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תהליך התעתוק</a:t>
            </a:r>
            <a:endParaRPr lang="he-IL" sz="1800" dirty="0" smtClean="0"/>
          </a:p>
        </p:txBody>
      </p:sp>
      <p:sp>
        <p:nvSpPr>
          <p:cNvPr id="8" name="TextBox 7"/>
          <p:cNvSpPr txBox="1"/>
          <p:nvPr/>
        </p:nvSpPr>
        <p:spPr>
          <a:xfrm>
            <a:off x="681038" y="587375"/>
            <a:ext cx="8215312" cy="7318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latin typeface="Arial"/>
                <a:cs typeface="Arial"/>
              </a:rPr>
              <a:t>תהליך התעתוק המתרחש בגרעין הוא תהליך בניית מולקולת </a:t>
            </a:r>
            <a:r>
              <a:rPr lang="en-US" kern="0" dirty="0">
                <a:solidFill>
                  <a:prstClr val="black"/>
                </a:solidFill>
                <a:latin typeface="Arial"/>
                <a:cs typeface="Arial"/>
              </a:rPr>
              <a:t>mRNA</a:t>
            </a:r>
            <a:r>
              <a:rPr lang="he-IL" kern="0" dirty="0">
                <a:solidFill>
                  <a:prstClr val="black"/>
                </a:solidFill>
                <a:latin typeface="Arial"/>
                <a:cs typeface="Arial"/>
              </a:rPr>
              <a:t> על פי רצף הבסיסים באחד מגדילי ה-</a:t>
            </a:r>
            <a:r>
              <a:rPr lang="en-US" kern="0" dirty="0">
                <a:solidFill>
                  <a:prstClr val="black"/>
                </a:solidFill>
                <a:latin typeface="Arial"/>
                <a:cs typeface="Arial"/>
              </a:rPr>
              <a:t>DNA</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pic>
        <p:nvPicPr>
          <p:cNvPr id="317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095772"/>
            <a:ext cx="42132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49" y="2781300"/>
            <a:ext cx="4213226"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1" y="4725144"/>
            <a:ext cx="42497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35600" y="1152525"/>
            <a:ext cx="3333750" cy="11525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latin typeface="Arial"/>
                <a:cs typeface="Arial"/>
              </a:rPr>
              <a:t>שלבי התעתוק</a:t>
            </a:r>
            <a:r>
              <a:rPr lang="he-IL" kern="0" dirty="0">
                <a:solidFill>
                  <a:prstClr val="black"/>
                </a:solidFill>
                <a:latin typeface="Arial"/>
                <a:cs typeface="Arial"/>
              </a:rPr>
              <a:t>:</a:t>
            </a:r>
          </a:p>
          <a:p>
            <a:pPr fontAlgn="auto">
              <a:spcBef>
                <a:spcPts val="0"/>
              </a:spcBef>
              <a:spcAft>
                <a:spcPts val="0"/>
              </a:spcAft>
              <a:defRPr/>
            </a:pPr>
            <a:r>
              <a:rPr lang="he-IL" kern="0" dirty="0">
                <a:solidFill>
                  <a:prstClr val="black"/>
                </a:solidFill>
                <a:latin typeface="Arial"/>
                <a:cs typeface="Arial"/>
              </a:rPr>
              <a:t>שני גדילי ה-</a:t>
            </a:r>
            <a:r>
              <a:rPr lang="en-US" kern="0" dirty="0">
                <a:solidFill>
                  <a:prstClr val="black"/>
                </a:solidFill>
                <a:latin typeface="Arial"/>
                <a:cs typeface="Arial"/>
              </a:rPr>
              <a:t>DNA</a:t>
            </a:r>
            <a:r>
              <a:rPr lang="he-IL" kern="0" dirty="0">
                <a:solidFill>
                  <a:prstClr val="black"/>
                </a:solidFill>
                <a:latin typeface="Arial"/>
                <a:cs typeface="Arial"/>
              </a:rPr>
              <a:t> באזור הגן נפרדים זה מזה, </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en-US"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2" name="מלבן 1"/>
          <p:cNvSpPr/>
          <p:nvPr/>
        </p:nvSpPr>
        <p:spPr>
          <a:xfrm>
            <a:off x="3903663" y="2060575"/>
            <a:ext cx="5003800" cy="3140075"/>
          </a:xfrm>
          <a:prstGeom prst="rect">
            <a:avLst/>
          </a:prstGeom>
        </p:spPr>
        <p:txBody>
          <a:bodyPr>
            <a:spAutoFit/>
          </a:bodyPr>
          <a:lstStyle/>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על אחד הגדילים נבנית מולקולה של </a:t>
            </a:r>
            <a:r>
              <a:rPr lang="en-US" kern="0" dirty="0">
                <a:solidFill>
                  <a:prstClr val="black"/>
                </a:solidFill>
                <a:latin typeface="Arial"/>
                <a:cs typeface="Arial"/>
              </a:rPr>
              <a:t>RNA</a:t>
            </a:r>
            <a:r>
              <a:rPr lang="he-IL" kern="0" dirty="0">
                <a:solidFill>
                  <a:prstClr val="black"/>
                </a:solidFill>
                <a:latin typeface="Arial"/>
                <a:cs typeface="Arial"/>
              </a:rPr>
              <a:t> </a:t>
            </a:r>
          </a:p>
          <a:p>
            <a:pPr fontAlgn="auto">
              <a:spcBef>
                <a:spcPts val="0"/>
              </a:spcBef>
              <a:spcAft>
                <a:spcPts val="0"/>
              </a:spcAft>
              <a:defRPr/>
            </a:pPr>
            <a:r>
              <a:rPr lang="he-IL" kern="0" dirty="0">
                <a:solidFill>
                  <a:prstClr val="black"/>
                </a:solidFill>
                <a:latin typeface="Arial"/>
                <a:cs typeface="Arial"/>
              </a:rPr>
              <a:t>בעזרת אנזים מיוחד. האנזים בונה את המולקולה בעזרת הוספת נוקליאוטידים בעלי בסיסים </a:t>
            </a:r>
          </a:p>
          <a:p>
            <a:pPr fontAlgn="auto">
              <a:spcBef>
                <a:spcPts val="0"/>
              </a:spcBef>
              <a:spcAft>
                <a:spcPts val="0"/>
              </a:spcAft>
              <a:defRPr/>
            </a:pPr>
            <a:r>
              <a:rPr lang="he-IL" kern="0" dirty="0">
                <a:solidFill>
                  <a:prstClr val="black"/>
                </a:solidFill>
                <a:latin typeface="Arial"/>
                <a:cs typeface="Arial"/>
              </a:rPr>
              <a:t>משלימים לבסיסים בגדיל ה-</a:t>
            </a:r>
            <a:r>
              <a:rPr lang="en-US" kern="0" dirty="0">
                <a:solidFill>
                  <a:prstClr val="black"/>
                </a:solidFill>
                <a:latin typeface="Arial"/>
                <a:cs typeface="Arial"/>
              </a:rPr>
              <a:t>DNA</a:t>
            </a:r>
            <a:r>
              <a:rPr lang="he-IL" kern="0" dirty="0">
                <a:solidFill>
                  <a:prstClr val="black"/>
                </a:solidFill>
                <a:latin typeface="Arial"/>
                <a:cs typeface="Arial"/>
              </a:rPr>
              <a:t>: </a:t>
            </a:r>
          </a:p>
          <a:p>
            <a:pPr fontAlgn="auto">
              <a:spcBef>
                <a:spcPts val="0"/>
              </a:spcBef>
              <a:spcAft>
                <a:spcPts val="0"/>
              </a:spcAft>
              <a:defRPr/>
            </a:pPr>
            <a:r>
              <a:rPr lang="he-IL" kern="0" dirty="0">
                <a:solidFill>
                  <a:prstClr val="black"/>
                </a:solidFill>
                <a:latin typeface="Arial"/>
                <a:cs typeface="Arial"/>
              </a:rPr>
              <a:t>מול </a:t>
            </a:r>
            <a:r>
              <a:rPr lang="en-US" kern="0" dirty="0">
                <a:solidFill>
                  <a:prstClr val="black"/>
                </a:solidFill>
                <a:latin typeface="Arial"/>
                <a:cs typeface="Arial"/>
              </a:rPr>
              <a:t>A</a:t>
            </a:r>
            <a:r>
              <a:rPr lang="he-IL" kern="0" dirty="0">
                <a:solidFill>
                  <a:prstClr val="black"/>
                </a:solidFill>
                <a:latin typeface="Arial"/>
                <a:cs typeface="Arial"/>
              </a:rPr>
              <a:t> נקשר בסיס הנקרא </a:t>
            </a:r>
            <a:r>
              <a:rPr lang="en-US" kern="0" dirty="0" smtClean="0">
                <a:solidFill>
                  <a:prstClr val="black"/>
                </a:solidFill>
                <a:latin typeface="Arial"/>
                <a:cs typeface="Arial"/>
              </a:rPr>
              <a:t>U</a:t>
            </a:r>
            <a:r>
              <a:rPr lang="he-IL" kern="0" dirty="0" smtClean="0">
                <a:solidFill>
                  <a:prstClr val="black"/>
                </a:solidFill>
                <a:latin typeface="Arial"/>
                <a:cs typeface="Arial"/>
              </a:rPr>
              <a:t>, מול </a:t>
            </a:r>
            <a:r>
              <a:rPr lang="en-US" kern="0" dirty="0" smtClean="0">
                <a:solidFill>
                  <a:prstClr val="black"/>
                </a:solidFill>
                <a:latin typeface="Arial"/>
                <a:cs typeface="Arial"/>
              </a:rPr>
              <a:t>T</a:t>
            </a:r>
            <a:r>
              <a:rPr lang="he-IL" kern="0" dirty="0" smtClean="0">
                <a:solidFill>
                  <a:prstClr val="black"/>
                </a:solidFill>
                <a:latin typeface="Arial"/>
                <a:cs typeface="Arial"/>
              </a:rPr>
              <a:t> נקשר </a:t>
            </a:r>
            <a:r>
              <a:rPr lang="en-US" kern="0" dirty="0" smtClean="0">
                <a:solidFill>
                  <a:prstClr val="black"/>
                </a:solidFill>
                <a:latin typeface="Arial"/>
                <a:cs typeface="Arial"/>
              </a:rPr>
              <a:t>A</a:t>
            </a:r>
            <a:endParaRPr lang="he-IL" kern="0" dirty="0" smtClean="0">
              <a:solidFill>
                <a:prstClr val="black"/>
              </a:solidFill>
              <a:latin typeface="Arial"/>
              <a:cs typeface="Arial"/>
            </a:endParaRPr>
          </a:p>
          <a:p>
            <a:pPr fontAlgn="auto">
              <a:spcBef>
                <a:spcPts val="0"/>
              </a:spcBef>
              <a:spcAft>
                <a:spcPts val="0"/>
              </a:spcAft>
              <a:defRPr/>
            </a:pPr>
            <a:r>
              <a:rPr lang="he-IL" kern="0" dirty="0" smtClean="0">
                <a:solidFill>
                  <a:prstClr val="black"/>
                </a:solidFill>
                <a:latin typeface="Arial"/>
                <a:cs typeface="Arial"/>
              </a:rPr>
              <a:t>מול </a:t>
            </a:r>
            <a:r>
              <a:rPr lang="en-US" kern="0" dirty="0" smtClean="0">
                <a:solidFill>
                  <a:prstClr val="black"/>
                </a:solidFill>
                <a:latin typeface="Arial"/>
                <a:cs typeface="Arial"/>
              </a:rPr>
              <a:t>C</a:t>
            </a:r>
            <a:r>
              <a:rPr lang="he-IL" kern="0" dirty="0" smtClean="0">
                <a:solidFill>
                  <a:prstClr val="black"/>
                </a:solidFill>
                <a:latin typeface="Arial"/>
                <a:cs typeface="Arial"/>
              </a:rPr>
              <a:t> </a:t>
            </a:r>
            <a:r>
              <a:rPr lang="he-IL" kern="0" dirty="0">
                <a:solidFill>
                  <a:prstClr val="black"/>
                </a:solidFill>
                <a:latin typeface="Arial"/>
                <a:cs typeface="Arial"/>
              </a:rPr>
              <a:t>נקשר </a:t>
            </a:r>
            <a:r>
              <a:rPr lang="en-US" kern="0" dirty="0" smtClean="0">
                <a:solidFill>
                  <a:prstClr val="black"/>
                </a:solidFill>
                <a:latin typeface="Arial"/>
                <a:cs typeface="Arial"/>
              </a:rPr>
              <a:t>G</a:t>
            </a:r>
            <a:r>
              <a:rPr lang="he-IL" kern="0" dirty="0" smtClean="0">
                <a:solidFill>
                  <a:prstClr val="black"/>
                </a:solidFill>
                <a:latin typeface="Arial"/>
                <a:cs typeface="Arial"/>
              </a:rPr>
              <a:t> </a:t>
            </a:r>
            <a:r>
              <a:rPr lang="he-IL" kern="0" dirty="0">
                <a:solidFill>
                  <a:prstClr val="black"/>
                </a:solidFill>
                <a:latin typeface="Arial"/>
                <a:cs typeface="Arial"/>
              </a:rPr>
              <a:t>ולהפך. </a:t>
            </a:r>
          </a:p>
          <a:p>
            <a:pPr fontAlgn="auto">
              <a:spcBef>
                <a:spcPts val="0"/>
              </a:spcBef>
              <a:spcAft>
                <a:spcPts val="0"/>
              </a:spcAft>
              <a:defRPr/>
            </a:pPr>
            <a:r>
              <a:rPr lang="he-IL" kern="0" dirty="0">
                <a:solidFill>
                  <a:prstClr val="black"/>
                </a:solidFill>
                <a:latin typeface="Arial"/>
                <a:cs typeface="Arial"/>
              </a:rPr>
              <a:t>כך נוצרת על גדיל ה-</a:t>
            </a:r>
            <a:r>
              <a:rPr lang="en-US" kern="0" dirty="0">
                <a:solidFill>
                  <a:prstClr val="black"/>
                </a:solidFill>
                <a:latin typeface="Arial"/>
                <a:cs typeface="Arial"/>
              </a:rPr>
              <a:t>DNA</a:t>
            </a:r>
            <a:r>
              <a:rPr lang="he-IL" kern="0" dirty="0">
                <a:solidFill>
                  <a:prstClr val="black"/>
                </a:solidFill>
                <a:latin typeface="Arial"/>
                <a:cs typeface="Arial"/>
              </a:rPr>
              <a:t> מולקולת</a:t>
            </a:r>
            <a:r>
              <a:rPr lang="en-US" kern="0" dirty="0">
                <a:solidFill>
                  <a:prstClr val="black"/>
                </a:solidFill>
                <a:latin typeface="Arial"/>
                <a:cs typeface="Arial"/>
              </a:rPr>
              <a:t>RNA </a:t>
            </a:r>
            <a:r>
              <a:rPr lang="he-IL" kern="0" dirty="0">
                <a:solidFill>
                  <a:prstClr val="black"/>
                </a:solidFill>
                <a:latin typeface="Arial"/>
                <a:cs typeface="Arial"/>
              </a:rPr>
              <a:t>,</a:t>
            </a:r>
          </a:p>
          <a:p>
            <a:pPr fontAlgn="auto">
              <a:spcBef>
                <a:spcPts val="0"/>
              </a:spcBef>
              <a:spcAft>
                <a:spcPts val="0"/>
              </a:spcAft>
              <a:defRPr/>
            </a:pPr>
            <a:r>
              <a:rPr lang="he-IL" kern="0" dirty="0">
                <a:solidFill>
                  <a:prstClr val="black"/>
                </a:solidFill>
                <a:latin typeface="Arial"/>
                <a:cs typeface="Arial"/>
              </a:rPr>
              <a:t>שבה מועתק המידע על סדר הבסיסים </a:t>
            </a:r>
          </a:p>
          <a:p>
            <a:pPr fontAlgn="auto">
              <a:spcBef>
                <a:spcPts val="0"/>
              </a:spcBef>
              <a:spcAft>
                <a:spcPts val="0"/>
              </a:spcAft>
              <a:defRPr/>
            </a:pPr>
            <a:r>
              <a:rPr lang="he-IL" kern="0" dirty="0">
                <a:solidFill>
                  <a:prstClr val="black"/>
                </a:solidFill>
                <a:latin typeface="Arial"/>
                <a:cs typeface="Arial"/>
              </a:rPr>
              <a:t>הנמצא ב-</a:t>
            </a:r>
            <a:r>
              <a:rPr lang="en-US" kern="0" dirty="0">
                <a:solidFill>
                  <a:prstClr val="black"/>
                </a:solidFill>
                <a:latin typeface="Arial"/>
                <a:cs typeface="Arial"/>
              </a:rPr>
              <a:t>DNA</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p:txBody>
      </p:sp>
      <p:sp>
        <p:nvSpPr>
          <p:cNvPr id="3" name="מלבן 2"/>
          <p:cNvSpPr/>
          <p:nvPr/>
        </p:nvSpPr>
        <p:spPr>
          <a:xfrm>
            <a:off x="4357688" y="4929188"/>
            <a:ext cx="4572000" cy="1754187"/>
          </a:xfrm>
          <a:prstGeom prst="rect">
            <a:avLst/>
          </a:prstGeom>
        </p:spPr>
        <p:txBody>
          <a:bodyPr>
            <a:spAutoFit/>
          </a:bodyPr>
          <a:lstStyle/>
          <a:p>
            <a:pPr fontAlgn="auto">
              <a:spcBef>
                <a:spcPts val="0"/>
              </a:spcBef>
              <a:spcAft>
                <a:spcPts val="0"/>
              </a:spcAft>
              <a:defRPr/>
            </a:pPr>
            <a:r>
              <a:rPr lang="he-IL" kern="0" dirty="0">
                <a:solidFill>
                  <a:prstClr val="black"/>
                </a:solidFill>
                <a:latin typeface="Arial"/>
                <a:cs typeface="Arial"/>
              </a:rPr>
              <a:t>בתום התעתוק מולקולת ה-</a:t>
            </a:r>
            <a:r>
              <a:rPr lang="en-US" kern="0" dirty="0">
                <a:solidFill>
                  <a:prstClr val="black"/>
                </a:solidFill>
                <a:latin typeface="Arial"/>
                <a:cs typeface="Arial"/>
              </a:rPr>
              <a:t>RNA</a:t>
            </a:r>
            <a:r>
              <a:rPr lang="he-IL" kern="0" dirty="0">
                <a:solidFill>
                  <a:prstClr val="black"/>
                </a:solidFill>
                <a:latin typeface="Arial"/>
                <a:cs typeface="Arial"/>
              </a:rPr>
              <a:t> שנוצרה מתנתקת מה-</a:t>
            </a:r>
            <a:r>
              <a:rPr lang="en-US" kern="0" dirty="0">
                <a:solidFill>
                  <a:prstClr val="black"/>
                </a:solidFill>
                <a:latin typeface="Arial"/>
                <a:cs typeface="Arial"/>
              </a:rPr>
              <a:t>DNA</a:t>
            </a:r>
            <a:r>
              <a:rPr lang="he-IL" kern="0" dirty="0">
                <a:solidFill>
                  <a:prstClr val="black"/>
                </a:solidFill>
                <a:latin typeface="Arial"/>
                <a:cs typeface="Arial"/>
              </a:rPr>
              <a:t>, עוברת תהליך עיבוד </a:t>
            </a:r>
            <a:r>
              <a:rPr lang="en-US" kern="0" dirty="0">
                <a:solidFill>
                  <a:prstClr val="black"/>
                </a:solidFill>
                <a:latin typeface="Arial"/>
                <a:cs typeface="Arial"/>
              </a:rPr>
              <a:t/>
            </a:r>
            <a:br>
              <a:rPr lang="en-US" kern="0" dirty="0">
                <a:solidFill>
                  <a:prstClr val="black"/>
                </a:solidFill>
                <a:latin typeface="Arial"/>
                <a:cs typeface="Arial"/>
              </a:rPr>
            </a:br>
            <a:r>
              <a:rPr lang="he-IL" kern="0" dirty="0">
                <a:solidFill>
                  <a:prstClr val="black"/>
                </a:solidFill>
                <a:latin typeface="Arial"/>
                <a:cs typeface="Arial"/>
              </a:rPr>
              <a:t>(שנעסוק בו בהמשך</a:t>
            </a:r>
            <a:r>
              <a:rPr lang="he-IL" kern="0" dirty="0" smtClean="0">
                <a:solidFill>
                  <a:prstClr val="black"/>
                </a:solidFill>
                <a:latin typeface="Arial"/>
                <a:cs typeface="Arial"/>
              </a:rPr>
              <a:t>), עוברת </a:t>
            </a:r>
            <a:r>
              <a:rPr lang="he-IL" kern="0" dirty="0">
                <a:solidFill>
                  <a:prstClr val="black"/>
                </a:solidFill>
                <a:latin typeface="Arial"/>
                <a:cs typeface="Arial"/>
              </a:rPr>
              <a:t>לציטופלסמה </a:t>
            </a:r>
            <a:r>
              <a:rPr lang="en-US" kern="0" dirty="0">
                <a:solidFill>
                  <a:prstClr val="black"/>
                </a:solidFill>
                <a:latin typeface="Arial"/>
                <a:cs typeface="Arial"/>
              </a:rPr>
              <a:t/>
            </a:r>
            <a:br>
              <a:rPr lang="en-US" kern="0" dirty="0">
                <a:solidFill>
                  <a:prstClr val="black"/>
                </a:solidFill>
                <a:latin typeface="Arial"/>
                <a:cs typeface="Arial"/>
              </a:rPr>
            </a:br>
            <a:r>
              <a:rPr lang="he-IL" kern="0" dirty="0">
                <a:solidFill>
                  <a:prstClr val="black"/>
                </a:solidFill>
                <a:latin typeface="Arial"/>
                <a:cs typeface="Arial"/>
              </a:rPr>
              <a:t>ונקשרת לריבוזום, ובו חל השלב השני ביצירת החלבונים, הנקרא תרגום. (שני גדילי ה-</a:t>
            </a:r>
            <a:r>
              <a:rPr lang="en-US" kern="0" dirty="0">
                <a:solidFill>
                  <a:prstClr val="black"/>
                </a:solidFill>
                <a:latin typeface="Arial"/>
                <a:cs typeface="Arial"/>
              </a:rPr>
              <a:t>DNA</a:t>
            </a:r>
            <a:r>
              <a:rPr lang="he-IL" kern="0" dirty="0">
                <a:solidFill>
                  <a:prstClr val="black"/>
                </a:solidFill>
                <a:latin typeface="Arial"/>
                <a:cs typeface="Arial"/>
              </a:rPr>
              <a:t> מתחברים מחדש).</a:t>
            </a:r>
            <a:endParaRPr lang="he-IL" kern="0" dirty="0">
              <a:solidFill>
                <a:prstClr val="black"/>
              </a:solidFill>
            </a:endParaRPr>
          </a:p>
        </p:txBody>
      </p:sp>
      <p:sp>
        <p:nvSpPr>
          <p:cNvPr id="1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Tree>
    <p:extLst>
      <p:ext uri="{BB962C8B-B14F-4D97-AF65-F5344CB8AC3E}">
        <p14:creationId xmlns:p14="http://schemas.microsoft.com/office/powerpoint/2010/main" val="821815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3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10911</TotalTime>
  <Words>6306</Words>
  <Application>Microsoft Office PowerPoint</Application>
  <PresentationFormat>‫הצגה על המסך (4:3)</PresentationFormat>
  <Paragraphs>1027</Paragraphs>
  <Slides>67</Slides>
  <Notes>4</Notes>
  <HiddenSlides>0</HiddenSlides>
  <MMClips>0</MMClips>
  <ScaleCrop>false</ScaleCrop>
  <HeadingPairs>
    <vt:vector size="4" baseType="variant">
      <vt:variant>
        <vt:lpstr>ערכת נושא</vt:lpstr>
      </vt:variant>
      <vt:variant>
        <vt:i4>13</vt:i4>
      </vt:variant>
      <vt:variant>
        <vt:lpstr>כותרות שקופיות</vt:lpstr>
      </vt:variant>
      <vt:variant>
        <vt:i4>67</vt:i4>
      </vt:variant>
    </vt:vector>
  </HeadingPairs>
  <TitlesOfParts>
    <vt:vector size="80"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35_Office Theme</vt:lpstr>
      <vt:lpstr>מצגת של PowerPoint</vt:lpstr>
      <vt:lpstr>המידע הגנטי קובע את התכונות דרך קביעת סוג החלבונים הנוצרים בתאים</vt:lpstr>
      <vt:lpstr>המידע הגנטי קובע את התכונות דרך קביעת סוג החלבונים הנוצרים בתאים</vt:lpstr>
      <vt:lpstr>המידע הגנטי קובע את התכונות דרך קביעת סוג החלבונים הנוצרים בתאים: קביעת צבע העיניים</vt:lpstr>
      <vt:lpstr>המידע הגנטי קובע את התכונות דרך קביעת סוג החלבונים הנוצרים בתאים: סימולציה</vt:lpstr>
      <vt:lpstr>כיצד המידע ב־DNA קובע את סוג החלבון הנוצר? – הצופן הגנטי</vt:lpstr>
      <vt:lpstr>כיצד המידע ב־DNA קובע את סוג החלבון הנוצר? – הצופן הגנטי</vt:lpstr>
      <vt:lpstr>שלבי תהליך יצירת חלבונים בתא: תעתוק ותרגום</vt:lpstr>
      <vt:lpstr>תהליך התעתוק</vt:lpstr>
      <vt:lpstr>איך האנזים  RNA פולימראז "יודע" היכן להתחיל את התרגום?</vt:lpstr>
      <vt:lpstr>סימולציה: מ-DNA לחלבון</vt:lpstr>
      <vt:lpstr>שאלה 1: תהליך התעתוק</vt:lpstr>
      <vt:lpstr>תשובה</vt:lpstr>
      <vt:lpstr>שאלה 2: ההבדלים במבנה ה־RNA וה־DNA</vt:lpstr>
      <vt:lpstr>תשובה</vt:lpstr>
      <vt:lpstr>ההבדלים במבנה בין ה-DNA ל-RNA: סיכום</vt:lpstr>
      <vt:lpstr>תהליך עיבוד ה־RNA</vt:lpstr>
      <vt:lpstr>שאלה 3: ביצוע "שיחבור"</vt:lpstr>
      <vt:lpstr>תשובה</vt:lpstr>
      <vt:lpstr>מולקולות RNA מוליך משתתפות בתהליך התרגום</vt:lpstr>
      <vt:lpstr>סימולציה: מ-DNA לחלבון</vt:lpstr>
      <vt:lpstr>תהליך התרגום</vt:lpstr>
      <vt:lpstr>עוד על תהליך התרגום</vt:lpstr>
      <vt:lpstr>הריבוזום – התאמה בין מבנה לתפקוד</vt:lpstr>
      <vt:lpstr>שאלה 4: תהליך התרגום</vt:lpstr>
      <vt:lpstr>תשובה</vt:lpstr>
      <vt:lpstr>שאלה 5: תהליך התעתוק ותהליך התרגום</vt:lpstr>
      <vt:lpstr>תשובה</vt:lpstr>
      <vt:lpstr>הקוד הגנטי</vt:lpstr>
      <vt:lpstr>שאלה 6: תעתוק ותרגום– סימון חלקים בתרשים</vt:lpstr>
      <vt:lpstr>תשובה</vt:lpstr>
      <vt:lpstr>שאלה 7: תעתוק ותרגום – הגדרת מונחים</vt:lpstr>
      <vt:lpstr>תשובה</vt:lpstr>
      <vt:lpstr>"גורל" החלבונים הנוצרים בתהליך התרגום</vt:lpstr>
      <vt:lpstr>שאלה 8: מונחים</vt:lpstr>
      <vt:lpstr>תשובה</vt:lpstr>
      <vt:lpstr>שאלה 9: "גורל" החלבונים הנוצרים בתהליך התרגום</vt:lpstr>
      <vt:lpstr>תשובה</vt:lpstr>
      <vt:lpstr>סיכום : מ־DNA לחלבון</vt:lpstr>
      <vt:lpstr>תרגול נוסף - שאלה 10</vt:lpstr>
      <vt:lpstr>תשובה</vt:lpstr>
      <vt:lpstr>שאלה 11</vt:lpstr>
      <vt:lpstr>תשובה: תהליך התרגום</vt:lpstr>
      <vt:lpstr>שאלה 12</vt:lpstr>
      <vt:lpstr>תשובה: תהליך עיבוד השחבור</vt:lpstr>
      <vt:lpstr>שאלה 13</vt:lpstr>
      <vt:lpstr>תשובה: תהליך השחבור</vt:lpstr>
      <vt:lpstr>שאלה 14</vt:lpstr>
      <vt:lpstr>תשובה: תהליך השחבור</vt:lpstr>
      <vt:lpstr>שאלה 15: שאלה רב-ברירתית</vt:lpstr>
      <vt:lpstr>תשובה</vt:lpstr>
      <vt:lpstr>שאלה 16: שאלה רב-ברירתית</vt:lpstr>
      <vt:lpstr>תשובה</vt:lpstr>
      <vt:lpstr>שאלה 17: שאלה רב-ברירתית</vt:lpstr>
      <vt:lpstr>תשובה</vt:lpstr>
      <vt:lpstr>שאלה 18</vt:lpstr>
      <vt:lpstr>תשובה</vt:lpstr>
      <vt:lpstr>שאלה 19: משפטי נכון/לא נכון</vt:lpstr>
      <vt:lpstr>תשובה</vt:lpstr>
      <vt:lpstr>שאלה 20</vt:lpstr>
      <vt:lpstr>תשובה: חלבונים נוצרים רק בתוך תאים</vt:lpstr>
      <vt:lpstr>שאלה 21</vt:lpstr>
      <vt:lpstr>תשובה</vt:lpstr>
      <vt:lpstr>שאלה 22: קישור מיקרו'-מַקרו'</vt:lpstr>
      <vt:lpstr>תשובה</vt:lpstr>
      <vt:lpstr>שאלה 23: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Valy</cp:lastModifiedBy>
  <cp:revision>704</cp:revision>
  <dcterms:created xsi:type="dcterms:W3CDTF">2010-09-05T07:07:37Z</dcterms:created>
  <dcterms:modified xsi:type="dcterms:W3CDTF">2017-09-14T05:05:00Z</dcterms:modified>
</cp:coreProperties>
</file>